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4" r:id="rId3"/>
    <p:sldId id="258" r:id="rId4"/>
    <p:sldId id="259" r:id="rId5"/>
    <p:sldId id="260" r:id="rId6"/>
    <p:sldId id="261" r:id="rId7"/>
    <p:sldId id="262" r:id="rId8"/>
    <p:sldId id="263" r:id="rId9"/>
    <p:sldId id="264" r:id="rId10"/>
    <p:sldId id="281" r:id="rId11"/>
    <p:sldId id="270" r:id="rId12"/>
    <p:sldId id="271" r:id="rId13"/>
    <p:sldId id="267" r:id="rId14"/>
    <p:sldId id="276" r:id="rId15"/>
    <p:sldId id="280" r:id="rId16"/>
    <p:sldId id="278" r:id="rId17"/>
    <p:sldId id="282" r:id="rId18"/>
    <p:sldId id="268" r:id="rId19"/>
    <p:sldId id="269" r:id="rId20"/>
    <p:sldId id="272" r:id="rId21"/>
    <p:sldId id="273" r:id="rId22"/>
    <p:sldId id="275" r:id="rId23"/>
    <p:sldId id="274" r:id="rId24"/>
    <p:sldId id="28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E38844-84BC-4538-AE5E-27B2E0CAC49F}">
          <p14:sldIdLst>
            <p14:sldId id="256"/>
            <p14:sldId id="284"/>
            <p14:sldId id="258"/>
            <p14:sldId id="259"/>
            <p14:sldId id="260"/>
            <p14:sldId id="261"/>
            <p14:sldId id="262"/>
          </p14:sldIdLst>
        </p14:section>
        <p14:section name="Untitled Section" id="{A92BC7D3-7959-4736-B8FC-430D56439DC0}">
          <p14:sldIdLst>
            <p14:sldId id="263"/>
            <p14:sldId id="264"/>
            <p14:sldId id="281"/>
            <p14:sldId id="270"/>
            <p14:sldId id="271"/>
            <p14:sldId id="267"/>
            <p14:sldId id="276"/>
            <p14:sldId id="280"/>
            <p14:sldId id="278"/>
            <p14:sldId id="282"/>
            <p14:sldId id="268"/>
            <p14:sldId id="269"/>
            <p14:sldId id="272"/>
            <p14:sldId id="273"/>
            <p14:sldId id="275"/>
            <p14:sldId id="274"/>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6400" autoAdjust="0"/>
  </p:normalViewPr>
  <p:slideViewPr>
    <p:cSldViewPr snapToGrid="0">
      <p:cViewPr varScale="1">
        <p:scale>
          <a:sx n="133" d="100"/>
          <a:sy n="133" d="100"/>
        </p:scale>
        <p:origin x="966" y="114"/>
      </p:cViewPr>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4T21:19:46.032"/>
    </inkml:context>
    <inkml:brush xml:id="br0">
      <inkml:brushProperty name="width" value="0.05" units="cm"/>
      <inkml:brushProperty name="height" value="0.05" units="cm"/>
    </inkml:brush>
  </inkml:definitions>
  <inkml:trace contextRef="#ctx0" brushRef="#br0">1 0 11253,'0'0'0,"0"0"-1264,0 0-4547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2T23:50:53.528"/>
    </inkml:context>
    <inkml:brush xml:id="br0">
      <inkml:brushProperty name="width" value="0.05" units="cm"/>
      <inkml:brushProperty name="height" value="0.05" units="cm"/>
    </inkml:brush>
  </inkml:definitions>
  <inkml:trace contextRef="#ctx0" brushRef="#br0">1 0 5170,'0'0'5715,"0"0"-5459,0 0-256,0 0-2481,0 0-304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2T23:56:26.308"/>
    </inkml:context>
    <inkml:brush xml:id="br0">
      <inkml:brushProperty name="width" value="0.05" units="cm"/>
      <inkml:brushProperty name="height" value="0.05" units="cm"/>
    </inkml:brush>
  </inkml:definitions>
  <inkml:trace contextRef="#ctx0" brushRef="#br0">37 1 7107,'0'0'2129,"0"0"-2129,0 0-608,0 0-1729,0 0 896,0 0 993,-36 44-1857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BEAF8-B9F8-455C-A9A4-79E28758DE28}" type="datetimeFigureOut">
              <a:rPr lang="en-US" smtClean="0"/>
              <a:t>7/23/2020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8C963-0DE6-4C6F-84FD-3327D0196A30}" type="slidenum">
              <a:rPr lang="en-US" smtClean="0"/>
              <a:t>‹#›</a:t>
            </a:fld>
            <a:endParaRPr lang="en-US"/>
          </a:p>
        </p:txBody>
      </p:sp>
    </p:spTree>
    <p:extLst>
      <p:ext uri="{BB962C8B-B14F-4D97-AF65-F5344CB8AC3E}">
        <p14:creationId xmlns:p14="http://schemas.microsoft.com/office/powerpoint/2010/main" val="349831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a:t>
            </a:r>
          </a:p>
          <a:p>
            <a:pPr marL="171450" indent="-171450">
              <a:buFont typeface="Arial" panose="020B0604020202020204" pitchFamily="34" charset="0"/>
              <a:buChar char="•"/>
            </a:pPr>
            <a:r>
              <a:rPr lang="en-US" dirty="0"/>
              <a:t>To understand why algorithm analysis is important.</a:t>
            </a:r>
          </a:p>
          <a:p>
            <a:pPr marL="171450" indent="-171450">
              <a:buFont typeface="Arial" panose="020B0604020202020204" pitchFamily="34" charset="0"/>
              <a:buChar char="•"/>
            </a:pPr>
            <a:r>
              <a:rPr lang="en-US" dirty="0"/>
              <a:t>To be able to use “Big-O” to describe execution time.</a:t>
            </a:r>
          </a:p>
          <a:p>
            <a:pPr marL="171450" indent="-171450">
              <a:buFont typeface="Arial" panose="020B0604020202020204" pitchFamily="34" charset="0"/>
              <a:buChar char="•"/>
            </a:pPr>
            <a:r>
              <a:rPr lang="en-US" dirty="0"/>
              <a:t>To understand the “Big-O” execution time of common operations on Python lists and dictionaries.</a:t>
            </a:r>
          </a:p>
          <a:p>
            <a:pPr marL="171450" indent="-171450">
              <a:buFont typeface="Arial" panose="020B0604020202020204" pitchFamily="34" charset="0"/>
              <a:buChar char="•"/>
            </a:pPr>
            <a:r>
              <a:rPr lang="en-US" dirty="0"/>
              <a:t>To understand how the implementation of Python data impacts algorithm analysis.</a:t>
            </a:r>
          </a:p>
          <a:p>
            <a:pPr marL="171450" indent="-171450">
              <a:buFont typeface="Arial" panose="020B0604020202020204" pitchFamily="34" charset="0"/>
              <a:buChar char="•"/>
            </a:pPr>
            <a:r>
              <a:rPr lang="en-US" dirty="0"/>
              <a:t>To understand how to benchmark simple Python programs.</a:t>
            </a:r>
          </a:p>
          <a:p>
            <a:endParaRPr lang="en-US" dirty="0"/>
          </a:p>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1</a:t>
            </a:fld>
            <a:endParaRPr lang="en-US"/>
          </a:p>
        </p:txBody>
      </p:sp>
    </p:spTree>
    <p:extLst>
      <p:ext uri="{BB962C8B-B14F-4D97-AF65-F5344CB8AC3E}">
        <p14:creationId xmlns:p14="http://schemas.microsoft.com/office/powerpoint/2010/main" val="282606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an important difference between a program and the underlying algorithm that the program is representing. </a:t>
            </a:r>
          </a:p>
          <a:p>
            <a:pPr marL="171450" indent="-171450">
              <a:buFont typeface="Arial" panose="020B0604020202020204" pitchFamily="34" charset="0"/>
              <a:buChar char="•"/>
            </a:pPr>
            <a:r>
              <a:rPr lang="en-US" dirty="0"/>
              <a:t>An algorithm is a generic, step-by-step list of instructions for solving a problem. </a:t>
            </a:r>
          </a:p>
          <a:p>
            <a:pPr marL="171450" indent="-171450">
              <a:buFont typeface="Arial" panose="020B0604020202020204" pitchFamily="34" charset="0"/>
              <a:buChar char="•"/>
            </a:pPr>
            <a:r>
              <a:rPr lang="en-US" dirty="0"/>
              <a:t>It is a method for solving any instance of the problem such that given a particular input, the algorithm produces the desired result. </a:t>
            </a:r>
          </a:p>
          <a:p>
            <a:pPr marL="171450" indent="-171450">
              <a:buFont typeface="Arial" panose="020B0604020202020204" pitchFamily="34" charset="0"/>
              <a:buChar char="•"/>
            </a:pPr>
            <a:r>
              <a:rPr lang="en-US" dirty="0"/>
              <a:t>A program, on the other hand, is an algorithm that has been encoded into some programming language. </a:t>
            </a:r>
          </a:p>
          <a:p>
            <a:pPr marL="171450" indent="-171450">
              <a:buFont typeface="Arial" panose="020B0604020202020204" pitchFamily="34" charset="0"/>
              <a:buChar char="•"/>
            </a:pPr>
            <a:r>
              <a:rPr lang="en-US" dirty="0"/>
              <a:t>There may be many programs for the same algorithm, depending on the programmer and the programming language being used.</a:t>
            </a:r>
          </a:p>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3</a:t>
            </a:fld>
            <a:endParaRPr lang="en-US"/>
          </a:p>
        </p:txBody>
      </p:sp>
    </p:spTree>
    <p:extLst>
      <p:ext uri="{BB962C8B-B14F-4D97-AF65-F5344CB8AC3E}">
        <p14:creationId xmlns:p14="http://schemas.microsoft.com/office/powerpoint/2010/main" val="203009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10</a:t>
            </a:fld>
            <a:endParaRPr lang="en-US"/>
          </a:p>
        </p:txBody>
      </p:sp>
    </p:spTree>
    <p:extLst>
      <p:ext uri="{BB962C8B-B14F-4D97-AF65-F5344CB8AC3E}">
        <p14:creationId xmlns:p14="http://schemas.microsoft.com/office/powerpoint/2010/main" val="351421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8C963-0DE6-4C6F-84FD-3327D0196A30}" type="slidenum">
              <a:rPr lang="en-US" smtClean="0"/>
              <a:t>13</a:t>
            </a:fld>
            <a:endParaRPr lang="en-US"/>
          </a:p>
        </p:txBody>
      </p:sp>
    </p:spTree>
    <p:extLst>
      <p:ext uri="{BB962C8B-B14F-4D97-AF65-F5344CB8AC3E}">
        <p14:creationId xmlns:p14="http://schemas.microsoft.com/office/powerpoint/2010/main" val="268704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familiar mathematical operations such as addition, subtraction, multiplication, and division, as well as computing square roots, powers, and logarithms, can be performed in polynomial time. Computing the digits of most interesting mathematical constants, including e and </a:t>
                </a:r>
                <a14:m>
                  <m:oMath xmlns:m="http://schemas.openxmlformats.org/officeDocument/2006/math">
                    <m:r>
                      <a:rPr lang="en-US" sz="1200" b="0" i="1" kern="1200" smtClean="0">
                        <a:solidFill>
                          <a:schemeClr val="tx1"/>
                        </a:solidFill>
                        <a:effectLst/>
                        <a:latin typeface="Cambria Math" panose="02040503050406030204" pitchFamily="18" charset="0"/>
                        <a:ea typeface="Cambria Math" panose="02040503050406030204" pitchFamily="18" charset="0"/>
                        <a:cs typeface="+mn-cs"/>
                      </a:rPr>
                      <m:t>𝜋</m:t>
                    </m:r>
                  </m:oMath>
                </a14:m>
                <a:r>
                  <a:rPr lang="en-US" sz="1200" b="0" i="0" kern="1200" dirty="0">
                    <a:solidFill>
                      <a:schemeClr val="tx1"/>
                    </a:solidFill>
                    <a:effectLst/>
                    <a:latin typeface="+mn-lt"/>
                    <a:ea typeface="+mn-ea"/>
                    <a:cs typeface="+mn-cs"/>
                  </a:rPr>
                  <a:t>, can also be done in polynomial time.</a:t>
                </a:r>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familiar mathematical operations such as addition, subtraction, multiplication, and division, as well as computing square roots, powers, and logarithms, can be performed in polynomial time. Computing the digits of most interesting mathematical constants, including e and </a:t>
                </a:r>
                <a:r>
                  <a:rPr lang="en-US" sz="1200" b="0" i="0" kern="1200" smtClean="0">
                    <a:solidFill>
                      <a:schemeClr val="tx1"/>
                    </a:solidFill>
                    <a:effectLst/>
                    <a:latin typeface="Cambria Math" panose="02040503050406030204" pitchFamily="18" charset="0"/>
                    <a:ea typeface="Cambria Math" panose="02040503050406030204" pitchFamily="18" charset="0"/>
                    <a:cs typeface="+mn-cs"/>
                  </a:rPr>
                  <a:t>𝜋</a:t>
                </a:r>
                <a:r>
                  <a:rPr lang="en-US" sz="1200" b="0" i="0" kern="1200" dirty="0" smtClean="0">
                    <a:solidFill>
                      <a:schemeClr val="tx1"/>
                    </a:solidFill>
                    <a:effectLst/>
                    <a:latin typeface="+mn-lt"/>
                    <a:ea typeface="+mn-ea"/>
                    <a:cs typeface="+mn-cs"/>
                  </a:rPr>
                  <a:t>, can also be done in polynomial time.</a:t>
                </a:r>
                <a:endParaRPr lang="en-US" dirty="0"/>
              </a:p>
            </p:txBody>
          </p:sp>
        </mc:Fallback>
      </mc:AlternateContent>
      <p:sp>
        <p:nvSpPr>
          <p:cNvPr id="4" name="Slide Number Placeholder 3"/>
          <p:cNvSpPr>
            <a:spLocks noGrp="1"/>
          </p:cNvSpPr>
          <p:nvPr>
            <p:ph type="sldNum" sz="quarter" idx="10"/>
          </p:nvPr>
        </p:nvSpPr>
        <p:spPr/>
        <p:txBody>
          <a:bodyPr/>
          <a:lstStyle/>
          <a:p>
            <a:fld id="{16B8C963-0DE6-4C6F-84FD-3327D0196A30}" type="slidenum">
              <a:rPr lang="en-US" smtClean="0"/>
              <a:t>14</a:t>
            </a:fld>
            <a:endParaRPr lang="en-US"/>
          </a:p>
        </p:txBody>
      </p:sp>
    </p:spTree>
    <p:extLst>
      <p:ext uri="{BB962C8B-B14F-4D97-AF65-F5344CB8AC3E}">
        <p14:creationId xmlns:p14="http://schemas.microsoft.com/office/powerpoint/2010/main" val="406929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16B8C963-0DE6-4C6F-84FD-3327D0196A30}" type="slidenum">
              <a:rPr lang="en-US" smtClean="0"/>
              <a:t>17</a:t>
            </a:fld>
            <a:endParaRPr lang="en-US"/>
          </a:p>
        </p:txBody>
      </p:sp>
    </p:spTree>
    <p:extLst>
      <p:ext uri="{BB962C8B-B14F-4D97-AF65-F5344CB8AC3E}">
        <p14:creationId xmlns:p14="http://schemas.microsoft.com/office/powerpoint/2010/main" val="97804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0928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25408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0D94-E438-40FB-B881-8F883494DF4D}"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419746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marL="685800" indent="-228600">
              <a:buFont typeface="Calibri" panose="020F0502020204030204" pitchFamily="34" charset="0"/>
              <a:buChar char="-"/>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810D94-E438-40FB-B881-8F883494DF4D}"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96459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810D94-E438-40FB-B881-8F883494DF4D}" type="datetimeFigureOut">
              <a:rPr lang="en-US" smtClean="0"/>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3376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810D94-E438-40FB-B881-8F883494DF4D}" type="datetimeFigureOut">
              <a:rPr lang="en-US" smtClean="0"/>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8383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810D94-E438-40FB-B881-8F883494DF4D}" type="datetimeFigureOut">
              <a:rPr lang="en-US" smtClean="0"/>
              <a:t>7/23/2020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58672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810D94-E438-40FB-B881-8F883494DF4D}" type="datetimeFigureOut">
              <a:rPr lang="en-US" smtClean="0"/>
              <a:t>7/23/2020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3362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0D94-E438-40FB-B881-8F883494DF4D}" type="datetimeFigureOut">
              <a:rPr lang="en-US" smtClean="0"/>
              <a:t>7/23/2020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17266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101464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810D94-E438-40FB-B881-8F883494DF4D}" type="datetimeFigureOut">
              <a:rPr lang="en-US" smtClean="0"/>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D940-A4D3-4B80-AE6F-3BEC3EC13167}" type="slidenum">
              <a:rPr lang="en-US" smtClean="0"/>
              <a:t>‹#›</a:t>
            </a:fld>
            <a:endParaRPr lang="en-US"/>
          </a:p>
        </p:txBody>
      </p:sp>
    </p:spTree>
    <p:extLst>
      <p:ext uri="{BB962C8B-B14F-4D97-AF65-F5344CB8AC3E}">
        <p14:creationId xmlns:p14="http://schemas.microsoft.com/office/powerpoint/2010/main" val="250090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10D94-E438-40FB-B881-8F883494DF4D}" type="datetimeFigureOut">
              <a:rPr lang="en-US" smtClean="0"/>
              <a:t>7/23/2020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7D940-A4D3-4B80-AE6F-3BEC3EC13167}" type="slidenum">
              <a:rPr lang="en-US" smtClean="0"/>
              <a:t>‹#›</a:t>
            </a:fld>
            <a:endParaRPr lang="en-US"/>
          </a:p>
        </p:txBody>
      </p:sp>
    </p:spTree>
    <p:extLst>
      <p:ext uri="{BB962C8B-B14F-4D97-AF65-F5344CB8AC3E}">
        <p14:creationId xmlns:p14="http://schemas.microsoft.com/office/powerpoint/2010/main" val="2928694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png"/><Relationship Id="rId7"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0.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gif"/><Relationship Id="rId7"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5.png"/><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customXml" Target="../ink/ink3.xml"/><Relationship Id="rId10" Type="http://schemas.openxmlformats.org/officeDocument/2006/relationships/image" Target="../media/image28.png"/><Relationship Id="rId4" Type="http://schemas.openxmlformats.org/officeDocument/2006/relationships/customXml" Target="../ink/ink1.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24.xml.rels><?xml version="1.0" encoding="UTF-8" standalone="yes"?>
<Relationships xmlns="http://schemas.openxmlformats.org/package/2006/relationships"><Relationship Id="rId2" Type="http://schemas.openxmlformats.org/officeDocument/2006/relationships/hyperlink" Target="https://runestone.academy/runestone/books/published/pythonds/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png"/><Relationship Id="rId5" Type="http://schemas.openxmlformats.org/officeDocument/2006/relationships/image" Target="../media/image110.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Algorithm Analysis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8220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207679"/>
                <a:ext cx="7886700" cy="662781"/>
              </a:xfrm>
            </p:spPr>
            <p:txBody>
              <a:bodyPr>
                <a:noAutofit/>
              </a:bodyPr>
              <a:lstStyle/>
              <a:p>
                <a:r>
                  <a:rPr lang="en-US" sz="2400" dirty="0"/>
                  <a:t>The number of operations of an algorithm will be dominated by its highest order polynomial term for large </a:t>
                </a:r>
                <a14:m>
                  <m:oMath xmlns:m="http://schemas.openxmlformats.org/officeDocument/2006/math">
                    <m:r>
                      <a:rPr lang="en-NZ" sz="2400" b="0" i="1" smtClean="0">
                        <a:latin typeface="Cambria Math" panose="02040503050406030204" pitchFamily="18" charset="0"/>
                      </a:rPr>
                      <m:t>𝑛</m:t>
                    </m:r>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207679"/>
                <a:ext cx="7886700" cy="662781"/>
              </a:xfrm>
              <a:blipFill>
                <a:blip r:embed="rId3"/>
                <a:stretch>
                  <a:fillRect l="-1159" t="-19266" b="-2752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nvPr>
            </p:nvGraphicFramePr>
            <p:xfrm>
              <a:off x="1099936" y="2636990"/>
              <a:ext cx="6944128" cy="2720620"/>
            </p:xfrm>
            <a:graphic>
              <a:graphicData uri="http://schemas.openxmlformats.org/drawingml/2006/table">
                <a:tbl>
                  <a:tblPr firstRow="1" bandRow="1">
                    <a:tableStyleId>{5940675A-B579-460E-94D1-54222C63F5DA}</a:tableStyleId>
                  </a:tblPr>
                  <a:tblGrid>
                    <a:gridCol w="1736032">
                      <a:extLst>
                        <a:ext uri="{9D8B030D-6E8A-4147-A177-3AD203B41FA5}">
                          <a16:colId xmlns:a16="http://schemas.microsoft.com/office/drawing/2014/main" val="2237603638"/>
                        </a:ext>
                      </a:extLst>
                    </a:gridCol>
                    <a:gridCol w="1736032">
                      <a:extLst>
                        <a:ext uri="{9D8B030D-6E8A-4147-A177-3AD203B41FA5}">
                          <a16:colId xmlns:a16="http://schemas.microsoft.com/office/drawing/2014/main" val="839530800"/>
                        </a:ext>
                      </a:extLst>
                    </a:gridCol>
                    <a:gridCol w="1736032">
                      <a:extLst>
                        <a:ext uri="{9D8B030D-6E8A-4147-A177-3AD203B41FA5}">
                          <a16:colId xmlns:a16="http://schemas.microsoft.com/office/drawing/2014/main" val="1250355816"/>
                        </a:ext>
                      </a:extLst>
                    </a:gridCol>
                    <a:gridCol w="1736032">
                      <a:extLst>
                        <a:ext uri="{9D8B030D-6E8A-4147-A177-3AD203B41FA5}">
                          <a16:colId xmlns:a16="http://schemas.microsoft.com/office/drawing/2014/main" val="2591057582"/>
                        </a:ext>
                      </a:extLst>
                    </a:gridCol>
                  </a:tblGrid>
                  <a:tr h="38866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810347551"/>
                      </a:ext>
                    </a:extLst>
                  </a:tr>
                  <a:tr h="388660">
                    <a:tc>
                      <a:txBody>
                        <a:bodyPr/>
                        <a:lstStyle/>
                        <a:p>
                          <a:r>
                            <a:rPr lang="en-US" dirty="0"/>
                            <a:t>0</a:t>
                          </a:r>
                        </a:p>
                      </a:txBody>
                      <a:tcP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320053432"/>
                      </a:ext>
                    </a:extLst>
                  </a:tr>
                  <a:tr h="388660">
                    <a:tc>
                      <a:txBody>
                        <a:bodyPr/>
                        <a:lstStyle/>
                        <a:p>
                          <a:r>
                            <a:rPr lang="en-US" dirty="0"/>
                            <a:t>1</a:t>
                          </a:r>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60030850"/>
                      </a:ext>
                    </a:extLst>
                  </a:tr>
                  <a:tr h="388660">
                    <a:tc>
                      <a:txBody>
                        <a:bodyPr/>
                        <a:lstStyle/>
                        <a:p>
                          <a:r>
                            <a:rPr lang="en-US" dirty="0"/>
                            <a:t>10</a:t>
                          </a:r>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10</a:t>
                          </a:r>
                        </a:p>
                      </a:txBody>
                      <a:tcPr/>
                    </a:tc>
                    <a:tc>
                      <a:txBody>
                        <a:bodyPr/>
                        <a:lstStyle/>
                        <a:p>
                          <a:r>
                            <a:rPr lang="en-US" dirty="0"/>
                            <a:t>100</a:t>
                          </a:r>
                        </a:p>
                      </a:txBody>
                      <a:tcPr/>
                    </a:tc>
                    <a:extLst>
                      <a:ext uri="{0D108BD9-81ED-4DB2-BD59-A6C34878D82A}">
                        <a16:rowId xmlns:a16="http://schemas.microsoft.com/office/drawing/2014/main" val="3152808733"/>
                      </a:ext>
                    </a:extLst>
                  </a:tr>
                  <a:tr h="388660">
                    <a:tc>
                      <a:txBody>
                        <a:bodyPr/>
                        <a:lstStyle/>
                        <a:p>
                          <a:r>
                            <a:rPr lang="en-US" dirty="0"/>
                            <a:t>100</a:t>
                          </a:r>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100</a:t>
                          </a:r>
                        </a:p>
                      </a:txBody>
                      <a:tcPr/>
                    </a:tc>
                    <a:tc>
                      <a:txBody>
                        <a:bodyPr/>
                        <a:lstStyle/>
                        <a:p>
                          <a:r>
                            <a:rPr lang="en-US" dirty="0"/>
                            <a:t>10,000</a:t>
                          </a:r>
                        </a:p>
                      </a:txBody>
                      <a:tcPr/>
                    </a:tc>
                    <a:extLst>
                      <a:ext uri="{0D108BD9-81ED-4DB2-BD59-A6C34878D82A}">
                        <a16:rowId xmlns:a16="http://schemas.microsoft.com/office/drawing/2014/main" val="3918164315"/>
                      </a:ext>
                    </a:extLst>
                  </a:tr>
                  <a:tr h="388660">
                    <a:tc>
                      <a:txBody>
                        <a:bodyPr/>
                        <a:lstStyle/>
                        <a:p>
                          <a:r>
                            <a:rPr lang="en-US" dirty="0"/>
                            <a:t>1,000</a:t>
                          </a:r>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1,000</a:t>
                          </a:r>
                        </a:p>
                      </a:txBody>
                      <a:tcPr/>
                    </a:tc>
                    <a:tc>
                      <a:txBody>
                        <a:bodyPr/>
                        <a:lstStyle/>
                        <a:p>
                          <a:r>
                            <a:rPr lang="en-US" dirty="0"/>
                            <a:t>1,000,000</a:t>
                          </a:r>
                        </a:p>
                      </a:txBody>
                      <a:tcPr/>
                    </a:tc>
                    <a:extLst>
                      <a:ext uri="{0D108BD9-81ED-4DB2-BD59-A6C34878D82A}">
                        <a16:rowId xmlns:a16="http://schemas.microsoft.com/office/drawing/2014/main" val="3240219725"/>
                      </a:ext>
                    </a:extLst>
                  </a:tr>
                  <a:tr h="388660">
                    <a:tc>
                      <a:txBody>
                        <a:bodyPr/>
                        <a:lstStyle/>
                        <a:p>
                          <a:r>
                            <a:rPr lang="en-US" dirty="0"/>
                            <a:t>10,000</a:t>
                          </a:r>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m:t>
                                </m:r>
                              </m:oMath>
                            </m:oMathPara>
                          </a14:m>
                          <a:endParaRPr lang="en-US" dirty="0"/>
                        </a:p>
                      </a:txBody>
                      <a:tcPr/>
                    </a:tc>
                    <a:tc>
                      <a:txBody>
                        <a:bodyPr/>
                        <a:lstStyle/>
                        <a:p>
                          <a:r>
                            <a:rPr lang="en-US" dirty="0"/>
                            <a:t>10,000</a:t>
                          </a:r>
                        </a:p>
                      </a:txBody>
                      <a:tcPr/>
                    </a:tc>
                    <a:tc>
                      <a:txBody>
                        <a:bodyPr/>
                        <a:lstStyle/>
                        <a:p>
                          <a:r>
                            <a:rPr lang="en-US" dirty="0"/>
                            <a:t>100,000,000</a:t>
                          </a:r>
                        </a:p>
                      </a:txBody>
                      <a:tcPr/>
                    </a:tc>
                    <a:extLst>
                      <a:ext uri="{0D108BD9-81ED-4DB2-BD59-A6C34878D82A}">
                        <a16:rowId xmlns:a16="http://schemas.microsoft.com/office/drawing/2014/main" val="336319880"/>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4044571936"/>
                  </p:ext>
                </p:extLst>
              </p:nvPr>
            </p:nvGraphicFramePr>
            <p:xfrm>
              <a:off x="1099936" y="2636990"/>
              <a:ext cx="6944128" cy="2720620"/>
            </p:xfrm>
            <a:graphic>
              <a:graphicData uri="http://schemas.openxmlformats.org/drawingml/2006/table">
                <a:tbl>
                  <a:tblPr firstRow="1" bandRow="1">
                    <a:tableStyleId>{5940675A-B579-460E-94D1-54222C63F5DA}</a:tableStyleId>
                  </a:tblPr>
                  <a:tblGrid>
                    <a:gridCol w="1736032">
                      <a:extLst>
                        <a:ext uri="{9D8B030D-6E8A-4147-A177-3AD203B41FA5}">
                          <a16:colId xmlns:a16="http://schemas.microsoft.com/office/drawing/2014/main" val="2237603638"/>
                        </a:ext>
                      </a:extLst>
                    </a:gridCol>
                    <a:gridCol w="1736032">
                      <a:extLst>
                        <a:ext uri="{9D8B030D-6E8A-4147-A177-3AD203B41FA5}">
                          <a16:colId xmlns:a16="http://schemas.microsoft.com/office/drawing/2014/main" val="839530800"/>
                        </a:ext>
                      </a:extLst>
                    </a:gridCol>
                    <a:gridCol w="1736032">
                      <a:extLst>
                        <a:ext uri="{9D8B030D-6E8A-4147-A177-3AD203B41FA5}">
                          <a16:colId xmlns:a16="http://schemas.microsoft.com/office/drawing/2014/main" val="1250355816"/>
                        </a:ext>
                      </a:extLst>
                    </a:gridCol>
                    <a:gridCol w="1736032">
                      <a:extLst>
                        <a:ext uri="{9D8B030D-6E8A-4147-A177-3AD203B41FA5}">
                          <a16:colId xmlns:a16="http://schemas.microsoft.com/office/drawing/2014/main" val="2591057582"/>
                        </a:ext>
                      </a:extLst>
                    </a:gridCol>
                  </a:tblGrid>
                  <a:tr h="388660">
                    <a:tc>
                      <a:txBody>
                        <a:bodyPr/>
                        <a:lstStyle/>
                        <a:p>
                          <a:endParaRPr lang="en-US"/>
                        </a:p>
                      </a:txBody>
                      <a:tcPr>
                        <a:blipFill>
                          <a:blip r:embed="rId4"/>
                          <a:stretch>
                            <a:fillRect l="-351" t="-1563" r="-300702" b="-617188"/>
                          </a:stretch>
                        </a:blipFill>
                      </a:tcPr>
                    </a:tc>
                    <a:tc>
                      <a:txBody>
                        <a:bodyPr/>
                        <a:lstStyle/>
                        <a:p>
                          <a:endParaRPr lang="en-US"/>
                        </a:p>
                      </a:txBody>
                      <a:tcPr>
                        <a:blipFill>
                          <a:blip r:embed="rId4"/>
                          <a:stretch>
                            <a:fillRect l="-100351" t="-1563" r="-200702" b="-617188"/>
                          </a:stretch>
                        </a:blipFill>
                      </a:tcPr>
                    </a:tc>
                    <a:tc>
                      <a:txBody>
                        <a:bodyPr/>
                        <a:lstStyle/>
                        <a:p>
                          <a:endParaRPr lang="en-US"/>
                        </a:p>
                      </a:txBody>
                      <a:tcPr>
                        <a:blipFill>
                          <a:blip r:embed="rId4"/>
                          <a:stretch>
                            <a:fillRect l="-200351" t="-1563" r="-100702" b="-617188"/>
                          </a:stretch>
                        </a:blipFill>
                      </a:tcPr>
                    </a:tc>
                    <a:tc>
                      <a:txBody>
                        <a:bodyPr/>
                        <a:lstStyle/>
                        <a:p>
                          <a:endParaRPr lang="en-US"/>
                        </a:p>
                      </a:txBody>
                      <a:tcPr>
                        <a:blipFill>
                          <a:blip r:embed="rId4"/>
                          <a:stretch>
                            <a:fillRect l="-300351" t="-1563" r="-702" b="-617188"/>
                          </a:stretch>
                        </a:blipFill>
                      </a:tcPr>
                    </a:tc>
                    <a:extLst>
                      <a:ext uri="{0D108BD9-81ED-4DB2-BD59-A6C34878D82A}">
                        <a16:rowId xmlns:a16="http://schemas.microsoft.com/office/drawing/2014/main" val="1810347551"/>
                      </a:ext>
                    </a:extLst>
                  </a:tr>
                  <a:tr h="388660">
                    <a:tc>
                      <a:txBody>
                        <a:bodyPr/>
                        <a:lstStyle/>
                        <a:p>
                          <a:r>
                            <a:rPr lang="en-US" dirty="0" smtClean="0"/>
                            <a:t>0</a:t>
                          </a:r>
                          <a:endParaRPr lang="en-US" dirty="0"/>
                        </a:p>
                      </a:txBody>
                      <a:tcPr/>
                    </a:tc>
                    <a:tc>
                      <a:txBody>
                        <a:bodyPr/>
                        <a:lstStyle/>
                        <a:p>
                          <a:endParaRPr lang="en-US"/>
                        </a:p>
                      </a:txBody>
                      <a:tcPr>
                        <a:blipFill>
                          <a:blip r:embed="rId4"/>
                          <a:stretch>
                            <a:fillRect l="-100351" t="-101563" r="-200702" b="-517188"/>
                          </a:stretch>
                        </a:blipFill>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320053432"/>
                      </a:ext>
                    </a:extLst>
                  </a:tr>
                  <a:tr h="388660">
                    <a:tc>
                      <a:txBody>
                        <a:bodyPr/>
                        <a:lstStyle/>
                        <a:p>
                          <a:r>
                            <a:rPr lang="en-US" dirty="0" smtClean="0"/>
                            <a:t>1</a:t>
                          </a:r>
                          <a:endParaRPr lang="en-US" dirty="0"/>
                        </a:p>
                      </a:txBody>
                      <a:tcPr/>
                    </a:tc>
                    <a:tc>
                      <a:txBody>
                        <a:bodyPr/>
                        <a:lstStyle/>
                        <a:p>
                          <a:endParaRPr lang="en-US"/>
                        </a:p>
                      </a:txBody>
                      <a:tcPr>
                        <a:blipFill>
                          <a:blip r:embed="rId4"/>
                          <a:stretch>
                            <a:fillRect l="-100351" t="-201563" r="-200702" b="-417188"/>
                          </a:stretch>
                        </a:blipFill>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160030850"/>
                      </a:ext>
                    </a:extLst>
                  </a:tr>
                  <a:tr h="388660">
                    <a:tc>
                      <a:txBody>
                        <a:bodyPr/>
                        <a:lstStyle/>
                        <a:p>
                          <a:r>
                            <a:rPr lang="en-US" dirty="0" smtClean="0"/>
                            <a:t>10</a:t>
                          </a:r>
                          <a:endParaRPr lang="en-US" dirty="0"/>
                        </a:p>
                      </a:txBody>
                      <a:tcPr/>
                    </a:tc>
                    <a:tc>
                      <a:txBody>
                        <a:bodyPr/>
                        <a:lstStyle/>
                        <a:p>
                          <a:endParaRPr lang="en-US"/>
                        </a:p>
                      </a:txBody>
                      <a:tcPr>
                        <a:blipFill>
                          <a:blip r:embed="rId4"/>
                          <a:stretch>
                            <a:fillRect l="-100351" t="-306349" r="-200702" b="-323810"/>
                          </a:stretch>
                        </a:blipFill>
                      </a:tcPr>
                    </a:tc>
                    <a:tc>
                      <a:txBody>
                        <a:bodyPr/>
                        <a:lstStyle/>
                        <a:p>
                          <a:r>
                            <a:rPr lang="en-US" dirty="0" smtClean="0"/>
                            <a:t>10</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3152808733"/>
                      </a:ext>
                    </a:extLst>
                  </a:tr>
                  <a:tr h="388660">
                    <a:tc>
                      <a:txBody>
                        <a:bodyPr/>
                        <a:lstStyle/>
                        <a:p>
                          <a:r>
                            <a:rPr lang="en-US" dirty="0" smtClean="0"/>
                            <a:t>100</a:t>
                          </a:r>
                          <a:endParaRPr lang="en-US" dirty="0"/>
                        </a:p>
                      </a:txBody>
                      <a:tcPr/>
                    </a:tc>
                    <a:tc>
                      <a:txBody>
                        <a:bodyPr/>
                        <a:lstStyle/>
                        <a:p>
                          <a:endParaRPr lang="en-US"/>
                        </a:p>
                      </a:txBody>
                      <a:tcPr>
                        <a:blipFill>
                          <a:blip r:embed="rId4"/>
                          <a:stretch>
                            <a:fillRect l="-100351" t="-400000" r="-200702" b="-218750"/>
                          </a:stretch>
                        </a:blipFill>
                      </a:tcPr>
                    </a:tc>
                    <a:tc>
                      <a:txBody>
                        <a:bodyPr/>
                        <a:lstStyle/>
                        <a:p>
                          <a:r>
                            <a:rPr lang="en-US" dirty="0" smtClean="0"/>
                            <a:t>100</a:t>
                          </a:r>
                          <a:endParaRPr lang="en-US" dirty="0"/>
                        </a:p>
                      </a:txBody>
                      <a:tcPr/>
                    </a:tc>
                    <a:tc>
                      <a:txBody>
                        <a:bodyPr/>
                        <a:lstStyle/>
                        <a:p>
                          <a:r>
                            <a:rPr lang="en-US" dirty="0" smtClean="0"/>
                            <a:t>10,000</a:t>
                          </a:r>
                          <a:endParaRPr lang="en-US" dirty="0"/>
                        </a:p>
                      </a:txBody>
                      <a:tcPr/>
                    </a:tc>
                    <a:extLst>
                      <a:ext uri="{0D108BD9-81ED-4DB2-BD59-A6C34878D82A}">
                        <a16:rowId xmlns:a16="http://schemas.microsoft.com/office/drawing/2014/main" val="3918164315"/>
                      </a:ext>
                    </a:extLst>
                  </a:tr>
                  <a:tr h="388660">
                    <a:tc>
                      <a:txBody>
                        <a:bodyPr/>
                        <a:lstStyle/>
                        <a:p>
                          <a:r>
                            <a:rPr lang="en-US" dirty="0" smtClean="0"/>
                            <a:t>1,000</a:t>
                          </a:r>
                          <a:endParaRPr lang="en-US" dirty="0"/>
                        </a:p>
                      </a:txBody>
                      <a:tcPr/>
                    </a:tc>
                    <a:tc>
                      <a:txBody>
                        <a:bodyPr/>
                        <a:lstStyle/>
                        <a:p>
                          <a:endParaRPr lang="en-US"/>
                        </a:p>
                      </a:txBody>
                      <a:tcPr>
                        <a:blipFill>
                          <a:blip r:embed="rId4"/>
                          <a:stretch>
                            <a:fillRect l="-100351" t="-500000" r="-200702" b="-118750"/>
                          </a:stretch>
                        </a:blipFill>
                      </a:tcPr>
                    </a:tc>
                    <a:tc>
                      <a:txBody>
                        <a:bodyPr/>
                        <a:lstStyle/>
                        <a:p>
                          <a:r>
                            <a:rPr lang="en-US" dirty="0" smtClean="0"/>
                            <a:t>1,000</a:t>
                          </a:r>
                          <a:endParaRPr lang="en-US" dirty="0"/>
                        </a:p>
                      </a:txBody>
                      <a:tcPr/>
                    </a:tc>
                    <a:tc>
                      <a:txBody>
                        <a:bodyPr/>
                        <a:lstStyle/>
                        <a:p>
                          <a:r>
                            <a:rPr lang="en-US" dirty="0" smtClean="0"/>
                            <a:t>1,000,000</a:t>
                          </a:r>
                          <a:endParaRPr lang="en-US" dirty="0"/>
                        </a:p>
                      </a:txBody>
                      <a:tcPr/>
                    </a:tc>
                    <a:extLst>
                      <a:ext uri="{0D108BD9-81ED-4DB2-BD59-A6C34878D82A}">
                        <a16:rowId xmlns:a16="http://schemas.microsoft.com/office/drawing/2014/main" val="3240219725"/>
                      </a:ext>
                    </a:extLst>
                  </a:tr>
                  <a:tr h="388660">
                    <a:tc>
                      <a:txBody>
                        <a:bodyPr/>
                        <a:lstStyle/>
                        <a:p>
                          <a:r>
                            <a:rPr lang="en-US" dirty="0" smtClean="0"/>
                            <a:t>10,000</a:t>
                          </a:r>
                          <a:endParaRPr lang="en-US" dirty="0"/>
                        </a:p>
                      </a:txBody>
                      <a:tcPr/>
                    </a:tc>
                    <a:tc>
                      <a:txBody>
                        <a:bodyPr/>
                        <a:lstStyle/>
                        <a:p>
                          <a:endParaRPr lang="en-US"/>
                        </a:p>
                      </a:txBody>
                      <a:tcPr>
                        <a:blipFill>
                          <a:blip r:embed="rId4"/>
                          <a:stretch>
                            <a:fillRect l="-100351" t="-600000" r="-200702" b="-18750"/>
                          </a:stretch>
                        </a:blipFill>
                      </a:tcPr>
                    </a:tc>
                    <a:tc>
                      <a:txBody>
                        <a:bodyPr/>
                        <a:lstStyle/>
                        <a:p>
                          <a:r>
                            <a:rPr lang="en-US" dirty="0" smtClean="0"/>
                            <a:t>10,000</a:t>
                          </a:r>
                          <a:endParaRPr lang="en-US" dirty="0"/>
                        </a:p>
                      </a:txBody>
                      <a:tcPr/>
                    </a:tc>
                    <a:tc>
                      <a:txBody>
                        <a:bodyPr/>
                        <a:lstStyle/>
                        <a:p>
                          <a:r>
                            <a:rPr lang="en-US" dirty="0" smtClean="0"/>
                            <a:t>100,000,000</a:t>
                          </a:r>
                          <a:endParaRPr lang="en-US" dirty="0"/>
                        </a:p>
                      </a:txBody>
                      <a:tcPr/>
                    </a:tc>
                    <a:extLst>
                      <a:ext uri="{0D108BD9-81ED-4DB2-BD59-A6C34878D82A}">
                        <a16:rowId xmlns:a16="http://schemas.microsoft.com/office/drawing/2014/main" val="336319880"/>
                      </a:ext>
                    </a:extLst>
                  </a:tr>
                </a:tbl>
              </a:graphicData>
            </a:graphic>
          </p:graphicFrame>
        </mc:Fallback>
      </mc:AlternateContent>
      <p:pic>
        <p:nvPicPr>
          <p:cNvPr id="6" name="Picture 5"/>
          <p:cNvPicPr>
            <a:picLocks noChangeAspect="1"/>
          </p:cNvPicPr>
          <p:nvPr/>
        </p:nvPicPr>
        <p:blipFill rotWithShape="1">
          <a:blip r:embed="rId5"/>
          <a:srcRect t="68431"/>
          <a:stretch/>
        </p:blipFill>
        <p:spPr>
          <a:xfrm>
            <a:off x="6104586" y="1040786"/>
            <a:ext cx="1752600" cy="1428280"/>
          </a:xfrm>
          <a:prstGeom prst="rect">
            <a:avLst/>
          </a:prstGeom>
        </p:spPr>
      </p:pic>
      <p:pic>
        <p:nvPicPr>
          <p:cNvPr id="8" name="Picture 7"/>
          <p:cNvPicPr>
            <a:picLocks noChangeAspect="1"/>
          </p:cNvPicPr>
          <p:nvPr/>
        </p:nvPicPr>
        <p:blipFill rotWithShape="1">
          <a:blip r:embed="rId5"/>
          <a:srcRect t="34759" b="33466"/>
          <a:stretch/>
        </p:blipFill>
        <p:spPr>
          <a:xfrm>
            <a:off x="4572000" y="1081825"/>
            <a:ext cx="1752600" cy="1437628"/>
          </a:xfrm>
          <a:prstGeom prst="rect">
            <a:avLst/>
          </a:prstGeom>
        </p:spPr>
      </p:pic>
      <p:pic>
        <p:nvPicPr>
          <p:cNvPr id="9" name="Picture 8"/>
          <p:cNvPicPr>
            <a:picLocks noChangeAspect="1"/>
          </p:cNvPicPr>
          <p:nvPr/>
        </p:nvPicPr>
        <p:blipFill rotWithShape="1">
          <a:blip r:embed="rId5"/>
          <a:srcRect b="67862"/>
          <a:stretch/>
        </p:blipFill>
        <p:spPr>
          <a:xfrm>
            <a:off x="2819400" y="1027907"/>
            <a:ext cx="1752600" cy="145403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23823" y="6023610"/>
                <a:ext cx="37224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e>
                      </m:d>
                      <m:r>
                        <a:rPr lang="en-US" sz="2800" b="0" i="1" smtClean="0">
                          <a:latin typeface="Cambria Math" panose="02040503050406030204" pitchFamily="18" charset="0"/>
                        </a:rPr>
                        <m:t>=5</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+27</m:t>
                      </m:r>
                      <m:r>
                        <a:rPr lang="en-US" sz="2800" b="0" i="1" smtClean="0">
                          <a:latin typeface="Cambria Math" panose="02040503050406030204" pitchFamily="18" charset="0"/>
                        </a:rPr>
                        <m:t>𝑛</m:t>
                      </m:r>
                      <m:r>
                        <a:rPr lang="en-US" sz="2800" b="0" i="1" smtClean="0">
                          <a:latin typeface="Cambria Math" panose="02040503050406030204" pitchFamily="18" charset="0"/>
                        </a:rPr>
                        <m:t>+15</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323823" y="6023610"/>
                <a:ext cx="3722429"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16378" y="5903893"/>
                <a:ext cx="3855736" cy="954107"/>
              </a:xfrm>
              <a:prstGeom prst="rect">
                <a:avLst/>
              </a:prstGeom>
            </p:spPr>
            <p:txBody>
              <a:bodyPr wrap="square">
                <a:spAutoFit/>
              </a:bodyPr>
              <a:lstStyle/>
              <a:p>
                <a:r>
                  <a:rPr lang="en-US" sz="2800" dirty="0"/>
                  <a:t>Therefore, </a:t>
                </a:r>
                <a14:m>
                  <m:oMath xmlns:m="http://schemas.openxmlformats.org/officeDocument/2006/math">
                    <m:r>
                      <a:rPr lang="en-US" sz="2800" i="1" smtClean="0">
                        <a:latin typeface="Cambria Math" panose="02040503050406030204" pitchFamily="18" charset="0"/>
                      </a:rPr>
                      <m:t>𝑇</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order of magnitude is </a:t>
                </a:r>
                <a14:m>
                  <m:oMath xmlns:m="http://schemas.openxmlformats.org/officeDocument/2006/math">
                    <m:r>
                      <a:rPr lang="en-US" sz="2800" b="0" i="1" smtClean="0">
                        <a:latin typeface="Cambria Math" panose="02040503050406030204" pitchFamily="18" charset="0"/>
                      </a:rPr>
                      <m:t>𝑂</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oMath>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5216378" y="5903893"/>
                <a:ext cx="3855736" cy="954107"/>
              </a:xfrm>
              <a:prstGeom prst="rect">
                <a:avLst/>
              </a:prstGeom>
              <a:blipFill>
                <a:blip r:embed="rId7"/>
                <a:stretch>
                  <a:fillRect l="-3323" t="-5732" r="-2373" b="-17197"/>
                </a:stretch>
              </a:blipFill>
            </p:spPr>
            <p:txBody>
              <a:bodyPr/>
              <a:lstStyle/>
              <a:p>
                <a:r>
                  <a:rPr lang="en-NZ">
                    <a:noFill/>
                  </a:rPr>
                  <a:t> </a:t>
                </a:r>
              </a:p>
            </p:txBody>
          </p:sp>
        </mc:Fallback>
      </mc:AlternateContent>
      <p:sp>
        <p:nvSpPr>
          <p:cNvPr id="12" name="Oval 11"/>
          <p:cNvSpPr/>
          <p:nvPr/>
        </p:nvSpPr>
        <p:spPr>
          <a:xfrm>
            <a:off x="1493949" y="5849415"/>
            <a:ext cx="749390" cy="779276"/>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453186" y="6532655"/>
                <a:ext cx="3861247" cy="369332"/>
              </a:xfrm>
              <a:prstGeom prst="rect">
                <a:avLst/>
              </a:prstGeom>
              <a:noFill/>
            </p:spPr>
            <p:txBody>
              <a:bodyPr wrap="square" rtlCol="0">
                <a:spAutoFit/>
              </a:bodyPr>
              <a:lstStyle/>
              <a:p>
                <a:r>
                  <a:rPr lang="en-US" dirty="0">
                    <a:solidFill>
                      <a:srgbClr val="FF0000"/>
                    </a:solidFill>
                  </a:rPr>
                  <a:t>This term dominates for large </a:t>
                </a:r>
                <a14:m>
                  <m:oMath xmlns:m="http://schemas.openxmlformats.org/officeDocument/2006/math">
                    <m:r>
                      <a:rPr lang="en-US" b="0" i="1" smtClean="0">
                        <a:solidFill>
                          <a:srgbClr val="FF0000"/>
                        </a:solidFill>
                        <a:latin typeface="Cambria Math" panose="02040503050406030204" pitchFamily="18" charset="0"/>
                      </a:rPr>
                      <m:t>𝑛</m:t>
                    </m:r>
                  </m:oMath>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186" y="6532655"/>
                <a:ext cx="3861247" cy="369332"/>
              </a:xfrm>
              <a:prstGeom prst="rect">
                <a:avLst/>
              </a:prstGeom>
              <a:blipFill>
                <a:blip r:embed="rId8"/>
                <a:stretch>
                  <a:fillRect l="-126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534140" y="1647825"/>
                <a:ext cx="29728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534140" y="1647825"/>
                <a:ext cx="29728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027313" y="1647825"/>
                <a:ext cx="29728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027313" y="1647825"/>
                <a:ext cx="29728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61834" y="1647825"/>
                <a:ext cx="29728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261834" y="1647825"/>
                <a:ext cx="29728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470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 y="174578"/>
            <a:ext cx="5111504" cy="542397"/>
          </a:xfrm>
        </p:spPr>
        <p:txBody>
          <a:bodyPr>
            <a:normAutofit fontScale="90000"/>
          </a:bodyPr>
          <a:lstStyle/>
          <a:p>
            <a:r>
              <a:rPr lang="en-US" sz="3600" dirty="0"/>
              <a:t>The logarithmic function</a:t>
            </a:r>
          </a:p>
        </p:txBody>
      </p:sp>
      <mc:AlternateContent xmlns:mc="http://schemas.openxmlformats.org/markup-compatibility/2006" xmlns:a14="http://schemas.microsoft.com/office/drawing/2010/main">
        <mc:Choice Requires="a14">
          <p:graphicFrame>
            <p:nvGraphicFramePr>
              <p:cNvPr id="4" name="Content Placeholder 4"/>
              <p:cNvGraphicFramePr>
                <a:graphicFrameLocks/>
              </p:cNvGraphicFramePr>
              <p:nvPr>
                <p:extLst>
                  <p:ext uri="{D42A27DB-BD31-4B8C-83A1-F6EECF244321}">
                    <p14:modId xmlns:p14="http://schemas.microsoft.com/office/powerpoint/2010/main" val="279811670"/>
                  </p:ext>
                </p:extLst>
              </p:nvPr>
            </p:nvGraphicFramePr>
            <p:xfrm>
              <a:off x="6876613" y="174578"/>
              <a:ext cx="2099962" cy="3017520"/>
            </p:xfrm>
            <a:graphic>
              <a:graphicData uri="http://schemas.openxmlformats.org/drawingml/2006/table">
                <a:tbl>
                  <a:tblPr firstRow="1" bandRow="1">
                    <a:tableStyleId>{5940675A-B579-460E-94D1-54222C63F5DA}</a:tableStyleId>
                  </a:tblPr>
                  <a:tblGrid>
                    <a:gridCol w="1049981">
                      <a:extLst>
                        <a:ext uri="{9D8B030D-6E8A-4147-A177-3AD203B41FA5}">
                          <a16:colId xmlns:a16="http://schemas.microsoft.com/office/drawing/2014/main" val="2237603638"/>
                        </a:ext>
                      </a:extLst>
                    </a:gridCol>
                    <a:gridCol w="1049981">
                      <a:extLst>
                        <a:ext uri="{9D8B030D-6E8A-4147-A177-3AD203B41FA5}">
                          <a16:colId xmlns:a16="http://schemas.microsoft.com/office/drawing/2014/main" val="839530800"/>
                        </a:ext>
                      </a:extLst>
                    </a:gridCol>
                  </a:tblGrid>
                  <a:tr h="285587">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𝑙𝑜𝑔</m:t>
                                    </m:r>
                                  </m:e>
                                  <m:sub>
                                    <m:r>
                                      <a:rPr lang="en-US" sz="1200" b="0" i="1" smtClean="0">
                                        <a:latin typeface="Cambria Math" panose="02040503050406030204" pitchFamily="18" charset="0"/>
                                      </a:rPr>
                                      <m:t>10</m:t>
                                    </m:r>
                                  </m:sub>
                                </m:sSub>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oMath>
                            </m:oMathPara>
                          </a14:m>
                          <a:endParaRPr lang="en-US" sz="1600" dirty="0"/>
                        </a:p>
                      </a:txBody>
                      <a:tcPr/>
                    </a:tc>
                    <a:extLst>
                      <a:ext uri="{0D108BD9-81ED-4DB2-BD59-A6C34878D82A}">
                        <a16:rowId xmlns:a16="http://schemas.microsoft.com/office/drawing/2014/main" val="1810347551"/>
                      </a:ext>
                    </a:extLst>
                  </a:tr>
                  <a:tr h="285587">
                    <a:tc>
                      <a:txBody>
                        <a:bodyPr/>
                        <a:lstStyle/>
                        <a:p>
                          <a:r>
                            <a:rPr lang="en-US" sz="1600" dirty="0"/>
                            <a:t>0</a:t>
                          </a:r>
                        </a:p>
                      </a:txBody>
                      <a:tcPr/>
                    </a:tc>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tc>
                    <a:extLst>
                      <a:ext uri="{0D108BD9-81ED-4DB2-BD59-A6C34878D82A}">
                        <a16:rowId xmlns:a16="http://schemas.microsoft.com/office/drawing/2014/main" val="2320053432"/>
                      </a:ext>
                    </a:extLst>
                  </a:tr>
                  <a:tr h="184578">
                    <a:tc>
                      <a:txBody>
                        <a:bodyPr/>
                        <a:lstStyle/>
                        <a:p>
                          <a:r>
                            <a:rPr lang="en-US" sz="1600" dirty="0"/>
                            <a:t>1</a:t>
                          </a:r>
                        </a:p>
                      </a:txBody>
                      <a:tcPr/>
                    </a:tc>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tc>
                    <a:extLst>
                      <a:ext uri="{0D108BD9-81ED-4DB2-BD59-A6C34878D82A}">
                        <a16:rowId xmlns:a16="http://schemas.microsoft.com/office/drawing/2014/main" val="2160030850"/>
                      </a:ext>
                    </a:extLst>
                  </a:tr>
                  <a:tr h="285587">
                    <a:tc>
                      <a:txBody>
                        <a:bodyPr/>
                        <a:lstStyle/>
                        <a:p>
                          <a:r>
                            <a:rPr lang="en-US" sz="1600" dirty="0"/>
                            <a:t>10</a:t>
                          </a:r>
                        </a:p>
                      </a:txBody>
                      <a:tcPr/>
                    </a:tc>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1</m:t>
                                </m:r>
                              </m:oMath>
                            </m:oMathPara>
                          </a14:m>
                          <a:endParaRPr lang="en-US" sz="1600" dirty="0"/>
                        </a:p>
                      </a:txBody>
                      <a:tcPr/>
                    </a:tc>
                    <a:extLst>
                      <a:ext uri="{0D108BD9-81ED-4DB2-BD59-A6C34878D82A}">
                        <a16:rowId xmlns:a16="http://schemas.microsoft.com/office/drawing/2014/main" val="3152808733"/>
                      </a:ext>
                    </a:extLst>
                  </a:tr>
                  <a:tr h="285587">
                    <a:tc>
                      <a:txBody>
                        <a:bodyPr/>
                        <a:lstStyle/>
                        <a:p>
                          <a:r>
                            <a:rPr lang="en-US" sz="1600" dirty="0"/>
                            <a:t>100</a:t>
                          </a:r>
                        </a:p>
                      </a:txBody>
                      <a:tcPr/>
                    </a:tc>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2</m:t>
                                </m:r>
                              </m:oMath>
                            </m:oMathPara>
                          </a14:m>
                          <a:endParaRPr lang="en-US" sz="1600" dirty="0"/>
                        </a:p>
                      </a:txBody>
                      <a:tcPr/>
                    </a:tc>
                    <a:extLst>
                      <a:ext uri="{0D108BD9-81ED-4DB2-BD59-A6C34878D82A}">
                        <a16:rowId xmlns:a16="http://schemas.microsoft.com/office/drawing/2014/main" val="3918164315"/>
                      </a:ext>
                    </a:extLst>
                  </a:tr>
                  <a:tr h="285587">
                    <a:tc>
                      <a:txBody>
                        <a:bodyPr/>
                        <a:lstStyle/>
                        <a:p>
                          <a:r>
                            <a:rPr lang="en-US" sz="1600" dirty="0"/>
                            <a:t>1,000</a:t>
                          </a:r>
                        </a:p>
                      </a:txBody>
                      <a:tcPr/>
                    </a:tc>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3</m:t>
                                </m:r>
                              </m:oMath>
                            </m:oMathPara>
                          </a14:m>
                          <a:endParaRPr lang="en-US" sz="1600" dirty="0"/>
                        </a:p>
                      </a:txBody>
                      <a:tcPr/>
                    </a:tc>
                    <a:extLst>
                      <a:ext uri="{0D108BD9-81ED-4DB2-BD59-A6C34878D82A}">
                        <a16:rowId xmlns:a16="http://schemas.microsoft.com/office/drawing/2014/main" val="3240219725"/>
                      </a:ext>
                    </a:extLst>
                  </a:tr>
                  <a:tr h="285587">
                    <a:tc>
                      <a:txBody>
                        <a:bodyPr/>
                        <a:lstStyle/>
                        <a:p>
                          <a:r>
                            <a:rPr lang="en-US" sz="1600" dirty="0"/>
                            <a:t>10,000</a:t>
                          </a:r>
                        </a:p>
                      </a:txBody>
                      <a:tcPr/>
                    </a:tc>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4</m:t>
                                </m:r>
                              </m:oMath>
                            </m:oMathPara>
                          </a14:m>
                          <a:endParaRPr lang="en-US" sz="1600" dirty="0"/>
                        </a:p>
                      </a:txBody>
                      <a:tcPr/>
                    </a:tc>
                    <a:extLst>
                      <a:ext uri="{0D108BD9-81ED-4DB2-BD59-A6C34878D82A}">
                        <a16:rowId xmlns:a16="http://schemas.microsoft.com/office/drawing/2014/main" val="336319880"/>
                      </a:ext>
                    </a:extLst>
                  </a:tr>
                  <a:tr h="285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m:t>
                                </m:r>
                              </m:oMath>
                            </m:oMathPara>
                          </a14:m>
                          <a:endParaRPr lang="en-US" sz="1600" dirty="0"/>
                        </a:p>
                      </a:txBody>
                      <a:tcPr/>
                    </a:tc>
                    <a:extLst>
                      <a:ext uri="{0D108BD9-81ED-4DB2-BD59-A6C34878D82A}">
                        <a16:rowId xmlns:a16="http://schemas.microsoft.com/office/drawing/2014/main" val="2985250237"/>
                      </a:ext>
                    </a:extLst>
                  </a:tr>
                  <a:tr h="285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6</m:t>
                                </m:r>
                              </m:oMath>
                            </m:oMathPara>
                          </a14:m>
                          <a:endParaRPr lang="en-US" sz="1600" dirty="0"/>
                        </a:p>
                      </a:txBody>
                      <a:tcPr/>
                    </a:tc>
                    <a:extLst>
                      <a:ext uri="{0D108BD9-81ED-4DB2-BD59-A6C34878D82A}">
                        <a16:rowId xmlns:a16="http://schemas.microsoft.com/office/drawing/2014/main" val="1988218615"/>
                      </a:ext>
                    </a:extLst>
                  </a:tr>
                </a:tbl>
              </a:graphicData>
            </a:graphic>
          </p:graphicFrame>
        </mc:Choice>
        <mc:Fallback xmlns="">
          <p:graphicFrame>
            <p:nvGraphicFramePr>
              <p:cNvPr id="4" name="Content Placeholder 4"/>
              <p:cNvGraphicFramePr>
                <a:graphicFrameLocks/>
              </p:cNvGraphicFramePr>
              <p:nvPr>
                <p:extLst>
                  <p:ext uri="{D42A27DB-BD31-4B8C-83A1-F6EECF244321}">
                    <p14:modId xmlns:p14="http://schemas.microsoft.com/office/powerpoint/2010/main" val="279811670"/>
                  </p:ext>
                </p:extLst>
              </p:nvPr>
            </p:nvGraphicFramePr>
            <p:xfrm>
              <a:off x="6876613" y="174578"/>
              <a:ext cx="2099962" cy="3017520"/>
            </p:xfrm>
            <a:graphic>
              <a:graphicData uri="http://schemas.openxmlformats.org/drawingml/2006/table">
                <a:tbl>
                  <a:tblPr firstRow="1" bandRow="1">
                    <a:tableStyleId>{5940675A-B579-460E-94D1-54222C63F5DA}</a:tableStyleId>
                  </a:tblPr>
                  <a:tblGrid>
                    <a:gridCol w="1049981">
                      <a:extLst>
                        <a:ext uri="{9D8B030D-6E8A-4147-A177-3AD203B41FA5}">
                          <a16:colId xmlns:a16="http://schemas.microsoft.com/office/drawing/2014/main" val="2237603638"/>
                        </a:ext>
                      </a:extLst>
                    </a:gridCol>
                    <a:gridCol w="1049981">
                      <a:extLst>
                        <a:ext uri="{9D8B030D-6E8A-4147-A177-3AD203B41FA5}">
                          <a16:colId xmlns:a16="http://schemas.microsoft.com/office/drawing/2014/main" val="839530800"/>
                        </a:ext>
                      </a:extLst>
                    </a:gridCol>
                  </a:tblGrid>
                  <a:tr h="335280">
                    <a:tc>
                      <a:txBody>
                        <a:bodyPr/>
                        <a:lstStyle/>
                        <a:p>
                          <a:endParaRPr lang="en-US"/>
                        </a:p>
                      </a:txBody>
                      <a:tcPr>
                        <a:blipFill>
                          <a:blip r:embed="rId2"/>
                          <a:stretch>
                            <a:fillRect l="-578" t="-1818" r="-100578" b="-825455"/>
                          </a:stretch>
                        </a:blipFill>
                      </a:tcPr>
                    </a:tc>
                    <a:tc>
                      <a:txBody>
                        <a:bodyPr/>
                        <a:lstStyle/>
                        <a:p>
                          <a:endParaRPr lang="en-US"/>
                        </a:p>
                      </a:txBody>
                      <a:tcPr>
                        <a:blipFill>
                          <a:blip r:embed="rId2"/>
                          <a:stretch>
                            <a:fillRect l="-101163" t="-1818" r="-1163" b="-825455"/>
                          </a:stretch>
                        </a:blipFill>
                      </a:tcPr>
                    </a:tc>
                    <a:extLst>
                      <a:ext uri="{0D108BD9-81ED-4DB2-BD59-A6C34878D82A}">
                        <a16:rowId xmlns:a16="http://schemas.microsoft.com/office/drawing/2014/main" val="1810347551"/>
                      </a:ext>
                    </a:extLst>
                  </a:tr>
                  <a:tr h="335280">
                    <a:tc>
                      <a:txBody>
                        <a:bodyPr/>
                        <a:lstStyle/>
                        <a:p>
                          <a:r>
                            <a:rPr lang="en-US" sz="1600" dirty="0" smtClean="0"/>
                            <a:t>0</a:t>
                          </a:r>
                          <a:endParaRPr lang="en-US" sz="1600" dirty="0"/>
                        </a:p>
                      </a:txBody>
                      <a:tcPr/>
                    </a:tc>
                    <a:tc>
                      <a:txBody>
                        <a:bodyPr/>
                        <a:lstStyle/>
                        <a:p>
                          <a:endParaRPr lang="en-US"/>
                        </a:p>
                      </a:txBody>
                      <a:tcPr>
                        <a:blipFill>
                          <a:blip r:embed="rId2"/>
                          <a:stretch>
                            <a:fillRect l="-101163" t="-101818" r="-1163" b="-725455"/>
                          </a:stretch>
                        </a:blipFill>
                      </a:tcPr>
                    </a:tc>
                    <a:extLst>
                      <a:ext uri="{0D108BD9-81ED-4DB2-BD59-A6C34878D82A}">
                        <a16:rowId xmlns:a16="http://schemas.microsoft.com/office/drawing/2014/main" val="2320053432"/>
                      </a:ext>
                    </a:extLst>
                  </a:tr>
                  <a:tr h="335280">
                    <a:tc>
                      <a:txBody>
                        <a:bodyPr/>
                        <a:lstStyle/>
                        <a:p>
                          <a:r>
                            <a:rPr lang="en-US" sz="1600" dirty="0" smtClean="0"/>
                            <a:t>1</a:t>
                          </a:r>
                          <a:endParaRPr lang="en-US" sz="1600" dirty="0"/>
                        </a:p>
                      </a:txBody>
                      <a:tcPr/>
                    </a:tc>
                    <a:tc>
                      <a:txBody>
                        <a:bodyPr/>
                        <a:lstStyle/>
                        <a:p>
                          <a:endParaRPr lang="en-US"/>
                        </a:p>
                      </a:txBody>
                      <a:tcPr>
                        <a:blipFill>
                          <a:blip r:embed="rId2"/>
                          <a:stretch>
                            <a:fillRect l="-101163" t="-201818" r="-1163" b="-625455"/>
                          </a:stretch>
                        </a:blipFill>
                      </a:tcPr>
                    </a:tc>
                    <a:extLst>
                      <a:ext uri="{0D108BD9-81ED-4DB2-BD59-A6C34878D82A}">
                        <a16:rowId xmlns:a16="http://schemas.microsoft.com/office/drawing/2014/main" val="2160030850"/>
                      </a:ext>
                    </a:extLst>
                  </a:tr>
                  <a:tr h="335280">
                    <a:tc>
                      <a:txBody>
                        <a:bodyPr/>
                        <a:lstStyle/>
                        <a:p>
                          <a:r>
                            <a:rPr lang="en-US" sz="1600" dirty="0" smtClean="0"/>
                            <a:t>10</a:t>
                          </a:r>
                          <a:endParaRPr lang="en-US" sz="1600" dirty="0"/>
                        </a:p>
                      </a:txBody>
                      <a:tcPr/>
                    </a:tc>
                    <a:tc>
                      <a:txBody>
                        <a:bodyPr/>
                        <a:lstStyle/>
                        <a:p>
                          <a:endParaRPr lang="en-US"/>
                        </a:p>
                      </a:txBody>
                      <a:tcPr>
                        <a:blipFill>
                          <a:blip r:embed="rId2"/>
                          <a:stretch>
                            <a:fillRect l="-101163" t="-301818" r="-1163" b="-525455"/>
                          </a:stretch>
                        </a:blipFill>
                      </a:tcPr>
                    </a:tc>
                    <a:extLst>
                      <a:ext uri="{0D108BD9-81ED-4DB2-BD59-A6C34878D82A}">
                        <a16:rowId xmlns:a16="http://schemas.microsoft.com/office/drawing/2014/main" val="3152808733"/>
                      </a:ext>
                    </a:extLst>
                  </a:tr>
                  <a:tr h="335280">
                    <a:tc>
                      <a:txBody>
                        <a:bodyPr/>
                        <a:lstStyle/>
                        <a:p>
                          <a:r>
                            <a:rPr lang="en-US" sz="1600" dirty="0" smtClean="0"/>
                            <a:t>100</a:t>
                          </a:r>
                          <a:endParaRPr lang="en-US" sz="1600" dirty="0"/>
                        </a:p>
                      </a:txBody>
                      <a:tcPr/>
                    </a:tc>
                    <a:tc>
                      <a:txBody>
                        <a:bodyPr/>
                        <a:lstStyle/>
                        <a:p>
                          <a:endParaRPr lang="en-US"/>
                        </a:p>
                      </a:txBody>
                      <a:tcPr>
                        <a:blipFill>
                          <a:blip r:embed="rId2"/>
                          <a:stretch>
                            <a:fillRect l="-101163" t="-394643" r="-1163" b="-416071"/>
                          </a:stretch>
                        </a:blipFill>
                      </a:tcPr>
                    </a:tc>
                    <a:extLst>
                      <a:ext uri="{0D108BD9-81ED-4DB2-BD59-A6C34878D82A}">
                        <a16:rowId xmlns:a16="http://schemas.microsoft.com/office/drawing/2014/main" val="3918164315"/>
                      </a:ext>
                    </a:extLst>
                  </a:tr>
                  <a:tr h="335280">
                    <a:tc>
                      <a:txBody>
                        <a:bodyPr/>
                        <a:lstStyle/>
                        <a:p>
                          <a:r>
                            <a:rPr lang="en-US" sz="1600" dirty="0" smtClean="0"/>
                            <a:t>1,000</a:t>
                          </a:r>
                          <a:endParaRPr lang="en-US" sz="1600" dirty="0"/>
                        </a:p>
                      </a:txBody>
                      <a:tcPr/>
                    </a:tc>
                    <a:tc>
                      <a:txBody>
                        <a:bodyPr/>
                        <a:lstStyle/>
                        <a:p>
                          <a:endParaRPr lang="en-US"/>
                        </a:p>
                      </a:txBody>
                      <a:tcPr>
                        <a:blipFill>
                          <a:blip r:embed="rId2"/>
                          <a:stretch>
                            <a:fillRect l="-101163" t="-503636" r="-1163" b="-323636"/>
                          </a:stretch>
                        </a:blipFill>
                      </a:tcPr>
                    </a:tc>
                    <a:extLst>
                      <a:ext uri="{0D108BD9-81ED-4DB2-BD59-A6C34878D82A}">
                        <a16:rowId xmlns:a16="http://schemas.microsoft.com/office/drawing/2014/main" val="3240219725"/>
                      </a:ext>
                    </a:extLst>
                  </a:tr>
                  <a:tr h="335280">
                    <a:tc>
                      <a:txBody>
                        <a:bodyPr/>
                        <a:lstStyle/>
                        <a:p>
                          <a:r>
                            <a:rPr lang="en-US" sz="1600" dirty="0" smtClean="0"/>
                            <a:t>10,000</a:t>
                          </a:r>
                          <a:endParaRPr lang="en-US" sz="1600" dirty="0"/>
                        </a:p>
                      </a:txBody>
                      <a:tcPr/>
                    </a:tc>
                    <a:tc>
                      <a:txBody>
                        <a:bodyPr/>
                        <a:lstStyle/>
                        <a:p>
                          <a:endParaRPr lang="en-US"/>
                        </a:p>
                      </a:txBody>
                      <a:tcPr>
                        <a:blipFill>
                          <a:blip r:embed="rId2"/>
                          <a:stretch>
                            <a:fillRect l="-101163" t="-603636" r="-1163" b="-223636"/>
                          </a:stretch>
                        </a:blipFill>
                      </a:tcPr>
                    </a:tc>
                    <a:extLst>
                      <a:ext uri="{0D108BD9-81ED-4DB2-BD59-A6C34878D82A}">
                        <a16:rowId xmlns:a16="http://schemas.microsoft.com/office/drawing/2014/main" val="336319880"/>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100,000</a:t>
                          </a:r>
                          <a:endParaRPr lang="en-US" sz="1600" dirty="0"/>
                        </a:p>
                      </a:txBody>
                      <a:tcPr/>
                    </a:tc>
                    <a:tc>
                      <a:txBody>
                        <a:bodyPr/>
                        <a:lstStyle/>
                        <a:p>
                          <a:endParaRPr lang="en-US"/>
                        </a:p>
                      </a:txBody>
                      <a:tcPr>
                        <a:blipFill>
                          <a:blip r:embed="rId2"/>
                          <a:stretch>
                            <a:fillRect l="-101163" t="-703636" r="-1163" b="-123636"/>
                          </a:stretch>
                        </a:blipFill>
                      </a:tcPr>
                    </a:tc>
                    <a:extLst>
                      <a:ext uri="{0D108BD9-81ED-4DB2-BD59-A6C34878D82A}">
                        <a16:rowId xmlns:a16="http://schemas.microsoft.com/office/drawing/2014/main" val="2985250237"/>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1,000,000</a:t>
                          </a:r>
                          <a:endParaRPr lang="en-US" sz="1600" dirty="0"/>
                        </a:p>
                      </a:txBody>
                      <a:tcPr/>
                    </a:tc>
                    <a:tc>
                      <a:txBody>
                        <a:bodyPr/>
                        <a:lstStyle/>
                        <a:p>
                          <a:endParaRPr lang="en-US"/>
                        </a:p>
                      </a:txBody>
                      <a:tcPr>
                        <a:blipFill>
                          <a:blip r:embed="rId2"/>
                          <a:stretch>
                            <a:fillRect l="-101163" t="-803636" r="-1163" b="-23636"/>
                          </a:stretch>
                        </a:blipFill>
                      </a:tcPr>
                    </a:tc>
                    <a:extLst>
                      <a:ext uri="{0D108BD9-81ED-4DB2-BD59-A6C34878D82A}">
                        <a16:rowId xmlns:a16="http://schemas.microsoft.com/office/drawing/2014/main" val="1988218615"/>
                      </a:ext>
                    </a:extLst>
                  </a:tr>
                </a:tbl>
              </a:graphicData>
            </a:graphic>
          </p:graphicFrame>
        </mc:Fallback>
      </mc:AlternateContent>
      <p:pic>
        <p:nvPicPr>
          <p:cNvPr id="5" name="Picture 4"/>
          <p:cNvPicPr>
            <a:picLocks noChangeAspect="1"/>
          </p:cNvPicPr>
          <p:nvPr/>
        </p:nvPicPr>
        <p:blipFill>
          <a:blip r:embed="rId3"/>
          <a:stretch>
            <a:fillRect/>
          </a:stretch>
        </p:blipFill>
        <p:spPr>
          <a:xfrm>
            <a:off x="3464807" y="1597131"/>
            <a:ext cx="3296211" cy="2657056"/>
          </a:xfrm>
          <a:prstGeom prst="rect">
            <a:avLst/>
          </a:prstGeom>
        </p:spPr>
      </p:pic>
      <p:pic>
        <p:nvPicPr>
          <p:cNvPr id="6" name="Picture 5"/>
          <p:cNvPicPr>
            <a:picLocks noChangeAspect="1"/>
          </p:cNvPicPr>
          <p:nvPr/>
        </p:nvPicPr>
        <p:blipFill>
          <a:blip r:embed="rId4"/>
          <a:stretch>
            <a:fillRect/>
          </a:stretch>
        </p:blipFill>
        <p:spPr>
          <a:xfrm>
            <a:off x="0" y="1467584"/>
            <a:ext cx="3615005" cy="2879352"/>
          </a:xfrm>
          <a:prstGeom prst="rect">
            <a:avLst/>
          </a:prstGeom>
        </p:spPr>
      </p:pic>
      <p:sp>
        <p:nvSpPr>
          <p:cNvPr id="3" name="TextBox 2"/>
          <p:cNvSpPr txBox="1"/>
          <p:nvPr/>
        </p:nvSpPr>
        <p:spPr>
          <a:xfrm>
            <a:off x="52219" y="769114"/>
            <a:ext cx="6479210" cy="646331"/>
          </a:xfrm>
          <a:prstGeom prst="rect">
            <a:avLst/>
          </a:prstGeom>
          <a:noFill/>
        </p:spPr>
        <p:txBody>
          <a:bodyPr wrap="square" rtlCol="0">
            <a:spAutoFit/>
          </a:bodyPr>
          <a:lstStyle/>
          <a:p>
            <a:r>
              <a:rPr lang="en-US" dirty="0"/>
              <a:t>The logarithmic function markedly dampens the impact of the input magnitude on the output of the function</a:t>
            </a:r>
          </a:p>
        </p:txBody>
      </p:sp>
      <p:cxnSp>
        <p:nvCxnSpPr>
          <p:cNvPr id="8" name="Straight Arrow Connector 7"/>
          <p:cNvCxnSpPr/>
          <p:nvPr/>
        </p:nvCxnSpPr>
        <p:spPr>
          <a:xfrm flipH="1">
            <a:off x="193286" y="4911705"/>
            <a:ext cx="15396" cy="18393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3286" y="5831392"/>
            <a:ext cx="8783289" cy="25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244699" y="4945487"/>
            <a:ext cx="8680360" cy="1700012"/>
          </a:xfrm>
          <a:custGeom>
            <a:avLst/>
            <a:gdLst>
              <a:gd name="connsiteX0" fmla="*/ 0 w 8680360"/>
              <a:gd name="connsiteY0" fmla="*/ 1700012 h 1700012"/>
              <a:gd name="connsiteX1" fmla="*/ 103031 w 8680360"/>
              <a:gd name="connsiteY1" fmla="*/ 1262130 h 1700012"/>
              <a:gd name="connsiteX2" fmla="*/ 218940 w 8680360"/>
              <a:gd name="connsiteY2" fmla="*/ 901521 h 1700012"/>
              <a:gd name="connsiteX3" fmla="*/ 682580 w 8680360"/>
              <a:gd name="connsiteY3" fmla="*/ 515155 h 1700012"/>
              <a:gd name="connsiteX4" fmla="*/ 1352281 w 8680360"/>
              <a:gd name="connsiteY4" fmla="*/ 270457 h 1700012"/>
              <a:gd name="connsiteX5" fmla="*/ 2318197 w 8680360"/>
              <a:gd name="connsiteY5" fmla="*/ 128789 h 1700012"/>
              <a:gd name="connsiteX6" fmla="*/ 3657600 w 8680360"/>
              <a:gd name="connsiteY6" fmla="*/ 64395 h 1700012"/>
              <a:gd name="connsiteX7" fmla="*/ 6181859 w 8680360"/>
              <a:gd name="connsiteY7" fmla="*/ 12879 h 1700012"/>
              <a:gd name="connsiteX8" fmla="*/ 8680360 w 8680360"/>
              <a:gd name="connsiteY8" fmla="*/ 0 h 17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0360" h="1700012">
                <a:moveTo>
                  <a:pt x="0" y="1700012"/>
                </a:moveTo>
                <a:cubicBezTo>
                  <a:pt x="33270" y="1547612"/>
                  <a:pt x="66541" y="1395212"/>
                  <a:pt x="103031" y="1262130"/>
                </a:cubicBezTo>
                <a:cubicBezTo>
                  <a:pt x="139521" y="1129048"/>
                  <a:pt x="122349" y="1026017"/>
                  <a:pt x="218940" y="901521"/>
                </a:cubicBezTo>
                <a:cubicBezTo>
                  <a:pt x="315532" y="777025"/>
                  <a:pt x="493690" y="620332"/>
                  <a:pt x="682580" y="515155"/>
                </a:cubicBezTo>
                <a:cubicBezTo>
                  <a:pt x="871470" y="409978"/>
                  <a:pt x="1079678" y="334851"/>
                  <a:pt x="1352281" y="270457"/>
                </a:cubicBezTo>
                <a:cubicBezTo>
                  <a:pt x="1624884" y="206063"/>
                  <a:pt x="1933977" y="163133"/>
                  <a:pt x="2318197" y="128789"/>
                </a:cubicBezTo>
                <a:cubicBezTo>
                  <a:pt x="2702417" y="94445"/>
                  <a:pt x="3657600" y="64395"/>
                  <a:pt x="3657600" y="64395"/>
                </a:cubicBezTo>
                <a:lnTo>
                  <a:pt x="6181859" y="12879"/>
                </a:lnTo>
                <a:lnTo>
                  <a:pt x="86803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C9B9ED-E314-43F7-965C-864C7F6BE8BE}"/>
                  </a:ext>
                </a:extLst>
              </p:cNvPr>
              <p:cNvSpPr txBox="1"/>
              <p:nvPr/>
            </p:nvSpPr>
            <p:spPr>
              <a:xfrm>
                <a:off x="8675837" y="585715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NZ" dirty="0"/>
              </a:p>
            </p:txBody>
          </p:sp>
        </mc:Choice>
        <mc:Fallback xmlns="">
          <p:sp>
            <p:nvSpPr>
              <p:cNvPr id="7" name="TextBox 6">
                <a:extLst>
                  <a:ext uri="{FF2B5EF4-FFF2-40B4-BE49-F238E27FC236}">
                    <a16:creationId xmlns:a16="http://schemas.microsoft.com/office/drawing/2014/main" id="{E6C9B9ED-E314-43F7-965C-864C7F6BE8BE}"/>
                  </a:ext>
                </a:extLst>
              </p:cNvPr>
              <p:cNvSpPr txBox="1">
                <a:spLocks noRot="1" noChangeAspect="1" noMove="1" noResize="1" noEditPoints="1" noAdjustHandles="1" noChangeArrowheads="1" noChangeShapeType="1" noTextEdit="1"/>
              </p:cNvSpPr>
              <p:nvPr/>
            </p:nvSpPr>
            <p:spPr>
              <a:xfrm>
                <a:off x="8675837" y="5857150"/>
                <a:ext cx="183320" cy="276999"/>
              </a:xfrm>
              <a:prstGeom prst="rect">
                <a:avLst/>
              </a:prstGeom>
              <a:blipFill>
                <a:blip r:embed="rId5"/>
                <a:stretch>
                  <a:fillRect l="-20000" r="-1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214904-E7D6-4E0E-9F0E-95E0E0287323}"/>
                  </a:ext>
                </a:extLst>
              </p:cNvPr>
              <p:cNvSpPr txBox="1"/>
              <p:nvPr/>
            </p:nvSpPr>
            <p:spPr>
              <a:xfrm>
                <a:off x="24749" y="474780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NZ" dirty="0"/>
              </a:p>
            </p:txBody>
          </p:sp>
        </mc:Choice>
        <mc:Fallback xmlns="">
          <p:sp>
            <p:nvSpPr>
              <p:cNvPr id="11" name="TextBox 10">
                <a:extLst>
                  <a:ext uri="{FF2B5EF4-FFF2-40B4-BE49-F238E27FC236}">
                    <a16:creationId xmlns:a16="http://schemas.microsoft.com/office/drawing/2014/main" id="{E8214904-E7D6-4E0E-9F0E-95E0E0287323}"/>
                  </a:ext>
                </a:extLst>
              </p:cNvPr>
              <p:cNvSpPr txBox="1">
                <a:spLocks noRot="1" noChangeAspect="1" noMove="1" noResize="1" noEditPoints="1" noAdjustHandles="1" noChangeArrowheads="1" noChangeShapeType="1" noTextEdit="1"/>
              </p:cNvSpPr>
              <p:nvPr/>
            </p:nvSpPr>
            <p:spPr>
              <a:xfrm>
                <a:off x="24749" y="4747805"/>
                <a:ext cx="186718" cy="276999"/>
              </a:xfrm>
              <a:prstGeom prst="rect">
                <a:avLst/>
              </a:prstGeom>
              <a:blipFill>
                <a:blip r:embed="rId6"/>
                <a:stretch>
                  <a:fillRect l="-32258" r="-25806" b="-26667"/>
                </a:stretch>
              </a:blipFill>
            </p:spPr>
            <p:txBody>
              <a:bodyPr/>
              <a:lstStyle/>
              <a:p>
                <a:r>
                  <a:rPr lang="en-NZ">
                    <a:noFill/>
                  </a:rPr>
                  <a:t> </a:t>
                </a:r>
              </a:p>
            </p:txBody>
          </p:sp>
        </mc:Fallback>
      </mc:AlternateContent>
    </p:spTree>
    <p:extLst>
      <p:ext uri="{BB962C8B-B14F-4D97-AF65-F5344CB8AC3E}">
        <p14:creationId xmlns:p14="http://schemas.microsoft.com/office/powerpoint/2010/main" val="12564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623"/>
            <a:ext cx="5244116" cy="648621"/>
          </a:xfrm>
        </p:spPr>
        <p:txBody>
          <a:bodyPr>
            <a:normAutofit/>
          </a:bodyPr>
          <a:lstStyle/>
          <a:p>
            <a:r>
              <a:rPr lang="en-US" sz="3600" dirty="0"/>
              <a:t>The exponential function</a:t>
            </a:r>
          </a:p>
        </p:txBody>
      </p:sp>
      <mc:AlternateContent xmlns:mc="http://schemas.openxmlformats.org/markup-compatibility/2006" xmlns:a14="http://schemas.microsoft.com/office/drawing/2010/main">
        <mc:Choice Requires="a14">
          <p:graphicFrame>
            <p:nvGraphicFramePr>
              <p:cNvPr id="4" name="Content Placeholder 4"/>
              <p:cNvGraphicFramePr>
                <a:graphicFrameLocks/>
              </p:cNvGraphicFramePr>
              <p:nvPr>
                <p:extLst>
                  <p:ext uri="{D42A27DB-BD31-4B8C-83A1-F6EECF244321}">
                    <p14:modId xmlns:p14="http://schemas.microsoft.com/office/powerpoint/2010/main" val="4148015929"/>
                  </p:ext>
                </p:extLst>
              </p:nvPr>
            </p:nvGraphicFramePr>
            <p:xfrm>
              <a:off x="400991" y="3089159"/>
              <a:ext cx="2805364" cy="2926080"/>
            </p:xfrm>
            <a:graphic>
              <a:graphicData uri="http://schemas.openxmlformats.org/drawingml/2006/table">
                <a:tbl>
                  <a:tblPr firstRow="1" bandRow="1">
                    <a:tableStyleId>{5940675A-B579-460E-94D1-54222C63F5DA}</a:tableStyleId>
                  </a:tblPr>
                  <a:tblGrid>
                    <a:gridCol w="1402682">
                      <a:extLst>
                        <a:ext uri="{9D8B030D-6E8A-4147-A177-3AD203B41FA5}">
                          <a16:colId xmlns:a16="http://schemas.microsoft.com/office/drawing/2014/main" val="2237603638"/>
                        </a:ext>
                      </a:extLst>
                    </a:gridCol>
                    <a:gridCol w="1402682">
                      <a:extLst>
                        <a:ext uri="{9D8B030D-6E8A-4147-A177-3AD203B41FA5}">
                          <a16:colId xmlns:a16="http://schemas.microsoft.com/office/drawing/2014/main" val="839530800"/>
                        </a:ext>
                      </a:extLst>
                    </a:gridCol>
                  </a:tblGrid>
                  <a:tr h="282678">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oMath>
                            </m:oMathPara>
                          </a14:m>
                          <a:endParaRPr lang="en-US" dirty="0"/>
                        </a:p>
                      </a:txBody>
                      <a:tcPr/>
                    </a:tc>
                    <a:extLst>
                      <a:ext uri="{0D108BD9-81ED-4DB2-BD59-A6C34878D82A}">
                        <a16:rowId xmlns:a16="http://schemas.microsoft.com/office/drawing/2014/main" val="1810347551"/>
                      </a:ext>
                    </a:extLst>
                  </a:tr>
                  <a:tr h="282678">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2160030850"/>
                      </a:ext>
                    </a:extLst>
                  </a:tr>
                  <a:tr h="282678">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𝑒</m:t>
                                </m:r>
                              </m:oMath>
                            </m:oMathPara>
                          </a14:m>
                          <a:endParaRPr lang="en-US" dirty="0"/>
                        </a:p>
                      </a:txBody>
                      <a:tcPr/>
                    </a:tc>
                    <a:extLst>
                      <a:ext uri="{0D108BD9-81ED-4DB2-BD59-A6C34878D82A}">
                        <a16:rowId xmlns:a16="http://schemas.microsoft.com/office/drawing/2014/main" val="3152808733"/>
                      </a:ext>
                    </a:extLst>
                  </a:tr>
                  <a:tr h="282678">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m:t>
                                </m:r>
                              </m:oMath>
                            </m:oMathPara>
                          </a14:m>
                          <a:endParaRPr lang="en-US" dirty="0"/>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7</m:t>
                                </m:r>
                              </m:oMath>
                            </m:oMathPara>
                          </a14:m>
                          <a:endParaRPr lang="en-US" dirty="0"/>
                        </a:p>
                      </a:txBody>
                      <a:tcPr/>
                    </a:tc>
                    <a:extLst>
                      <a:ext uri="{0D108BD9-81ED-4DB2-BD59-A6C34878D82A}">
                        <a16:rowId xmlns:a16="http://schemas.microsoft.com/office/drawing/2014/main" val="3918164315"/>
                      </a:ext>
                    </a:extLst>
                  </a:tr>
                  <a:tr h="282678">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3</m:t>
                                </m:r>
                              </m:oMath>
                            </m:oMathPara>
                          </a14:m>
                          <a:endParaRPr lang="en-US" dirty="0"/>
                        </a:p>
                      </a:txBody>
                      <a:tcP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20</m:t>
                                </m:r>
                              </m:oMath>
                            </m:oMathPara>
                          </a14:m>
                          <a:endParaRPr lang="en-US" dirty="0"/>
                        </a:p>
                      </a:txBody>
                      <a:tcPr/>
                    </a:tc>
                    <a:extLst>
                      <a:ext uri="{0D108BD9-81ED-4DB2-BD59-A6C34878D82A}">
                        <a16:rowId xmlns:a16="http://schemas.microsoft.com/office/drawing/2014/main" val="336319880"/>
                      </a:ext>
                    </a:extLst>
                  </a:tr>
                  <a:tr h="282678">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10</m:t>
                                </m:r>
                              </m:oMath>
                            </m:oMathPara>
                          </a14:m>
                          <a:endParaRPr lang="en-US" dirty="0"/>
                        </a:p>
                      </a:txBody>
                      <a:tcPr/>
                    </a:tc>
                    <a:tc>
                      <a:txBody>
                        <a:bodyPr/>
                        <a:lstStyle/>
                        <a:p>
                          <a:pPr algn="l"/>
                          <a:r>
                            <a:rPr lang="en-US" dirty="0"/>
                            <a:t>22,026</a:t>
                          </a:r>
                        </a:p>
                      </a:txBody>
                      <a:tcPr/>
                    </a:tc>
                    <a:extLst>
                      <a:ext uri="{0D108BD9-81ED-4DB2-BD59-A6C34878D82A}">
                        <a16:rowId xmlns:a16="http://schemas.microsoft.com/office/drawing/2014/main" val="2985250237"/>
                      </a:ext>
                    </a:extLst>
                  </a:tr>
                  <a:tr h="282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100</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2.69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43</m:t>
                                    </m:r>
                                  </m:sup>
                                </m:sSup>
                              </m:oMath>
                            </m:oMathPara>
                          </a14:m>
                          <a:endParaRPr lang="en-US" dirty="0"/>
                        </a:p>
                      </a:txBody>
                      <a:tcPr/>
                    </a:tc>
                    <a:extLst>
                      <a:ext uri="{0D108BD9-81ED-4DB2-BD59-A6C34878D82A}">
                        <a16:rowId xmlns:a16="http://schemas.microsoft.com/office/drawing/2014/main" val="1988218615"/>
                      </a:ext>
                    </a:extLst>
                  </a:tr>
                  <a:tr h="282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2.69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82</m:t>
                                    </m:r>
                                  </m:sup>
                                </m:sSup>
                              </m:oMath>
                            </m:oMathPara>
                          </a14:m>
                          <a:endParaRPr lang="en-US" dirty="0"/>
                        </a:p>
                      </a:txBody>
                      <a:tcPr/>
                    </a:tc>
                    <a:extLst>
                      <a:ext uri="{0D108BD9-81ED-4DB2-BD59-A6C34878D82A}">
                        <a16:rowId xmlns:a16="http://schemas.microsoft.com/office/drawing/2014/main" val="1424432091"/>
                      </a:ext>
                    </a:extLst>
                  </a:tr>
                </a:tbl>
              </a:graphicData>
            </a:graphic>
          </p:graphicFrame>
        </mc:Choice>
        <mc:Fallback xmlns="">
          <p:graphicFrame>
            <p:nvGraphicFramePr>
              <p:cNvPr id="4" name="Content Placeholder 4"/>
              <p:cNvGraphicFramePr>
                <a:graphicFrameLocks/>
              </p:cNvGraphicFramePr>
              <p:nvPr>
                <p:extLst>
                  <p:ext uri="{D42A27DB-BD31-4B8C-83A1-F6EECF244321}">
                    <p14:modId xmlns:p14="http://schemas.microsoft.com/office/powerpoint/2010/main" val="4148015929"/>
                  </p:ext>
                </p:extLst>
              </p:nvPr>
            </p:nvGraphicFramePr>
            <p:xfrm>
              <a:off x="400991" y="3089159"/>
              <a:ext cx="2805364" cy="2926080"/>
            </p:xfrm>
            <a:graphic>
              <a:graphicData uri="http://schemas.openxmlformats.org/drawingml/2006/table">
                <a:tbl>
                  <a:tblPr firstRow="1" bandRow="1">
                    <a:tableStyleId>{5940675A-B579-460E-94D1-54222C63F5DA}</a:tableStyleId>
                  </a:tblPr>
                  <a:tblGrid>
                    <a:gridCol w="1402682">
                      <a:extLst>
                        <a:ext uri="{9D8B030D-6E8A-4147-A177-3AD203B41FA5}">
                          <a16:colId xmlns:a16="http://schemas.microsoft.com/office/drawing/2014/main" val="2237603638"/>
                        </a:ext>
                      </a:extLst>
                    </a:gridCol>
                    <a:gridCol w="1402682">
                      <a:extLst>
                        <a:ext uri="{9D8B030D-6E8A-4147-A177-3AD203B41FA5}">
                          <a16:colId xmlns:a16="http://schemas.microsoft.com/office/drawing/2014/main" val="839530800"/>
                        </a:ext>
                      </a:extLst>
                    </a:gridCol>
                  </a:tblGrid>
                  <a:tr h="365760">
                    <a:tc>
                      <a:txBody>
                        <a:bodyPr/>
                        <a:lstStyle/>
                        <a:p>
                          <a:endParaRPr lang="en-US"/>
                        </a:p>
                      </a:txBody>
                      <a:tcPr>
                        <a:blipFill>
                          <a:blip r:embed="rId2"/>
                          <a:stretch>
                            <a:fillRect l="-433" t="-1667" r="-100866" b="-728333"/>
                          </a:stretch>
                        </a:blipFill>
                      </a:tcPr>
                    </a:tc>
                    <a:tc>
                      <a:txBody>
                        <a:bodyPr/>
                        <a:lstStyle/>
                        <a:p>
                          <a:endParaRPr lang="en-US"/>
                        </a:p>
                      </a:txBody>
                      <a:tcPr>
                        <a:blipFill>
                          <a:blip r:embed="rId2"/>
                          <a:stretch>
                            <a:fillRect l="-100870" t="-1667" r="-1304" b="-728333"/>
                          </a:stretch>
                        </a:blipFill>
                      </a:tcPr>
                    </a:tc>
                    <a:extLst>
                      <a:ext uri="{0D108BD9-81ED-4DB2-BD59-A6C34878D82A}">
                        <a16:rowId xmlns:a16="http://schemas.microsoft.com/office/drawing/2014/main" val="1810347551"/>
                      </a:ext>
                    </a:extLst>
                  </a:tr>
                  <a:tr h="365760">
                    <a:tc>
                      <a:txBody>
                        <a:bodyPr/>
                        <a:lstStyle/>
                        <a:p>
                          <a:endParaRPr lang="en-US"/>
                        </a:p>
                      </a:txBody>
                      <a:tcPr>
                        <a:blipFill>
                          <a:blip r:embed="rId2"/>
                          <a:stretch>
                            <a:fillRect l="-433" t="-101667" r="-100866" b="-628333"/>
                          </a:stretch>
                        </a:blipFill>
                      </a:tcPr>
                    </a:tc>
                    <a:tc>
                      <a:txBody>
                        <a:bodyPr/>
                        <a:lstStyle/>
                        <a:p>
                          <a:endParaRPr lang="en-US"/>
                        </a:p>
                      </a:txBody>
                      <a:tcPr>
                        <a:blipFill>
                          <a:blip r:embed="rId2"/>
                          <a:stretch>
                            <a:fillRect l="-100870" t="-101667" r="-1304" b="-628333"/>
                          </a:stretch>
                        </a:blipFill>
                      </a:tcPr>
                    </a:tc>
                    <a:extLst>
                      <a:ext uri="{0D108BD9-81ED-4DB2-BD59-A6C34878D82A}">
                        <a16:rowId xmlns:a16="http://schemas.microsoft.com/office/drawing/2014/main" val="2160030850"/>
                      </a:ext>
                    </a:extLst>
                  </a:tr>
                  <a:tr h="365760">
                    <a:tc>
                      <a:txBody>
                        <a:bodyPr/>
                        <a:lstStyle/>
                        <a:p>
                          <a:endParaRPr lang="en-US"/>
                        </a:p>
                      </a:txBody>
                      <a:tcPr>
                        <a:blipFill>
                          <a:blip r:embed="rId2"/>
                          <a:stretch>
                            <a:fillRect l="-433" t="-201667" r="-100866" b="-528333"/>
                          </a:stretch>
                        </a:blipFill>
                      </a:tcPr>
                    </a:tc>
                    <a:tc>
                      <a:txBody>
                        <a:bodyPr/>
                        <a:lstStyle/>
                        <a:p>
                          <a:endParaRPr lang="en-US"/>
                        </a:p>
                      </a:txBody>
                      <a:tcPr>
                        <a:blipFill>
                          <a:blip r:embed="rId2"/>
                          <a:stretch>
                            <a:fillRect l="-100870" t="-201667" r="-1304" b="-528333"/>
                          </a:stretch>
                        </a:blipFill>
                      </a:tcPr>
                    </a:tc>
                    <a:extLst>
                      <a:ext uri="{0D108BD9-81ED-4DB2-BD59-A6C34878D82A}">
                        <a16:rowId xmlns:a16="http://schemas.microsoft.com/office/drawing/2014/main" val="3152808733"/>
                      </a:ext>
                    </a:extLst>
                  </a:tr>
                  <a:tr h="365760">
                    <a:tc>
                      <a:txBody>
                        <a:bodyPr/>
                        <a:lstStyle/>
                        <a:p>
                          <a:endParaRPr lang="en-US"/>
                        </a:p>
                      </a:txBody>
                      <a:tcPr>
                        <a:blipFill>
                          <a:blip r:embed="rId2"/>
                          <a:stretch>
                            <a:fillRect l="-433" t="-296721" r="-100866" b="-419672"/>
                          </a:stretch>
                        </a:blipFill>
                      </a:tcPr>
                    </a:tc>
                    <a:tc>
                      <a:txBody>
                        <a:bodyPr/>
                        <a:lstStyle/>
                        <a:p>
                          <a:endParaRPr lang="en-US"/>
                        </a:p>
                      </a:txBody>
                      <a:tcPr>
                        <a:blipFill>
                          <a:blip r:embed="rId2"/>
                          <a:stretch>
                            <a:fillRect l="-100870" t="-296721" r="-1304" b="-419672"/>
                          </a:stretch>
                        </a:blipFill>
                      </a:tcPr>
                    </a:tc>
                    <a:extLst>
                      <a:ext uri="{0D108BD9-81ED-4DB2-BD59-A6C34878D82A}">
                        <a16:rowId xmlns:a16="http://schemas.microsoft.com/office/drawing/2014/main" val="3918164315"/>
                      </a:ext>
                    </a:extLst>
                  </a:tr>
                  <a:tr h="365760">
                    <a:tc>
                      <a:txBody>
                        <a:bodyPr/>
                        <a:lstStyle/>
                        <a:p>
                          <a:endParaRPr lang="en-US"/>
                        </a:p>
                      </a:txBody>
                      <a:tcPr>
                        <a:blipFill>
                          <a:blip r:embed="rId2"/>
                          <a:stretch>
                            <a:fillRect l="-433" t="-403333" r="-100866" b="-326667"/>
                          </a:stretch>
                        </a:blipFill>
                      </a:tcPr>
                    </a:tc>
                    <a:tc>
                      <a:txBody>
                        <a:bodyPr/>
                        <a:lstStyle/>
                        <a:p>
                          <a:endParaRPr lang="en-US"/>
                        </a:p>
                      </a:txBody>
                      <a:tcPr>
                        <a:blipFill>
                          <a:blip r:embed="rId2"/>
                          <a:stretch>
                            <a:fillRect l="-100870" t="-403333" r="-1304" b="-326667"/>
                          </a:stretch>
                        </a:blipFill>
                      </a:tcPr>
                    </a:tc>
                    <a:extLst>
                      <a:ext uri="{0D108BD9-81ED-4DB2-BD59-A6C34878D82A}">
                        <a16:rowId xmlns:a16="http://schemas.microsoft.com/office/drawing/2014/main" val="336319880"/>
                      </a:ext>
                    </a:extLst>
                  </a:tr>
                  <a:tr h="365760">
                    <a:tc>
                      <a:txBody>
                        <a:bodyPr/>
                        <a:lstStyle/>
                        <a:p>
                          <a:endParaRPr lang="en-US"/>
                        </a:p>
                      </a:txBody>
                      <a:tcPr>
                        <a:blipFill>
                          <a:blip r:embed="rId2"/>
                          <a:stretch>
                            <a:fillRect l="-433" t="-503333" r="-100866" b="-226667"/>
                          </a:stretch>
                        </a:blipFill>
                      </a:tcPr>
                    </a:tc>
                    <a:tc>
                      <a:txBody>
                        <a:bodyPr/>
                        <a:lstStyle/>
                        <a:p>
                          <a:pPr algn="l"/>
                          <a:r>
                            <a:rPr lang="en-US" dirty="0" smtClean="0"/>
                            <a:t>22,026</a:t>
                          </a:r>
                          <a:endParaRPr lang="en-US" dirty="0"/>
                        </a:p>
                      </a:txBody>
                      <a:tcPr/>
                    </a:tc>
                    <a:extLst>
                      <a:ext uri="{0D108BD9-81ED-4DB2-BD59-A6C34878D82A}">
                        <a16:rowId xmlns:a16="http://schemas.microsoft.com/office/drawing/2014/main" val="2985250237"/>
                      </a:ext>
                    </a:extLst>
                  </a:tr>
                  <a:tr h="365760">
                    <a:tc>
                      <a:txBody>
                        <a:bodyPr/>
                        <a:lstStyle/>
                        <a:p>
                          <a:endParaRPr lang="en-US"/>
                        </a:p>
                      </a:txBody>
                      <a:tcPr>
                        <a:blipFill>
                          <a:blip r:embed="rId2"/>
                          <a:stretch>
                            <a:fillRect l="-433" t="-603333" r="-100866" b="-126667"/>
                          </a:stretch>
                        </a:blipFill>
                      </a:tcPr>
                    </a:tc>
                    <a:tc>
                      <a:txBody>
                        <a:bodyPr/>
                        <a:lstStyle/>
                        <a:p>
                          <a:endParaRPr lang="en-US"/>
                        </a:p>
                      </a:txBody>
                      <a:tcPr>
                        <a:blipFill>
                          <a:blip r:embed="rId2"/>
                          <a:stretch>
                            <a:fillRect l="-100870" t="-603333" r="-1304" b="-126667"/>
                          </a:stretch>
                        </a:blipFill>
                      </a:tcPr>
                    </a:tc>
                    <a:extLst>
                      <a:ext uri="{0D108BD9-81ED-4DB2-BD59-A6C34878D82A}">
                        <a16:rowId xmlns:a16="http://schemas.microsoft.com/office/drawing/2014/main" val="198821861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190</a:t>
                          </a:r>
                          <a:endParaRPr lang="en-US" dirty="0"/>
                        </a:p>
                      </a:txBody>
                      <a:tcPr/>
                    </a:tc>
                    <a:tc>
                      <a:txBody>
                        <a:bodyPr/>
                        <a:lstStyle/>
                        <a:p>
                          <a:endParaRPr lang="en-US"/>
                        </a:p>
                      </a:txBody>
                      <a:tcPr>
                        <a:blipFill>
                          <a:blip r:embed="rId2"/>
                          <a:stretch>
                            <a:fillRect l="-100870" t="-703333" r="-1304" b="-26667"/>
                          </a:stretch>
                        </a:blipFill>
                      </a:tcPr>
                    </a:tc>
                    <a:extLst>
                      <a:ext uri="{0D108BD9-81ED-4DB2-BD59-A6C34878D82A}">
                        <a16:rowId xmlns:a16="http://schemas.microsoft.com/office/drawing/2014/main" val="1424432091"/>
                      </a:ext>
                    </a:extLst>
                  </a:tr>
                </a:tbl>
              </a:graphicData>
            </a:graphic>
          </p:graphicFrame>
        </mc:Fallback>
      </mc:AlternateContent>
      <p:pic>
        <p:nvPicPr>
          <p:cNvPr id="1026" name="Picture 2" descr="Image result for exponential function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326" y="854184"/>
            <a:ext cx="3602143" cy="28907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211157" y="737370"/>
                <a:ext cx="12874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≈2.71828</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11157" y="737370"/>
                <a:ext cx="1287468" cy="276999"/>
              </a:xfrm>
              <a:prstGeom prst="rect">
                <a:avLst/>
              </a:prstGeom>
              <a:blipFill>
                <a:blip r:embed="rId4"/>
                <a:stretch>
                  <a:fillRect l="-2370" r="-4265"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39303" y="4075854"/>
                <a:ext cx="2191518" cy="2031325"/>
              </a:xfrm>
              <a:prstGeom prst="rect">
                <a:avLst/>
              </a:prstGeom>
              <a:noFill/>
            </p:spPr>
            <p:txBody>
              <a:bodyPr wrap="square" rtlCol="0">
                <a:spAutoFit/>
              </a:bodyPr>
              <a:lstStyle/>
              <a:p>
                <a:r>
                  <a:rPr lang="en-US" dirty="0"/>
                  <a:t>To give you an idea of the scale of this number, note that the number of atoms in the observable universe is roughly estimated to be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80</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439303" y="4075854"/>
                <a:ext cx="2191518" cy="2031325"/>
              </a:xfrm>
              <a:prstGeom prst="rect">
                <a:avLst/>
              </a:prstGeom>
              <a:blipFill>
                <a:blip r:embed="rId5"/>
                <a:stretch>
                  <a:fillRect l="-2222" t="-1802" r="-3056" b="-3904"/>
                </a:stretch>
              </a:blipFill>
            </p:spPr>
            <p:txBody>
              <a:bodyPr/>
              <a:lstStyle/>
              <a:p>
                <a:r>
                  <a:rPr lang="en-NZ">
                    <a:noFill/>
                  </a:rPr>
                  <a:t> </a:t>
                </a:r>
              </a:p>
            </p:txBody>
          </p:sp>
        </mc:Fallback>
      </mc:AlternateContent>
      <p:sp>
        <p:nvSpPr>
          <p:cNvPr id="12" name="Left Arrow 11"/>
          <p:cNvSpPr/>
          <p:nvPr/>
        </p:nvSpPr>
        <p:spPr>
          <a:xfrm>
            <a:off x="3280139" y="5652386"/>
            <a:ext cx="1017431" cy="34773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8" name="Picture 4" descr="Image result for exponential function pl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472" r="16793"/>
          <a:stretch/>
        </p:blipFill>
        <p:spPr bwMode="auto">
          <a:xfrm>
            <a:off x="330877" y="1120944"/>
            <a:ext cx="2949262" cy="17550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0" y="6107179"/>
                <a:ext cx="7326009" cy="681982"/>
              </a:xfrm>
              <a:prstGeom prst="rect">
                <a:avLst/>
              </a:prstGeom>
              <a:noFill/>
            </p:spPr>
            <p:txBody>
              <a:bodyPr wrap="square" rtlCol="0">
                <a:spAutoFit/>
              </a:bodyPr>
              <a:lstStyle/>
              <a:p>
                <a:r>
                  <a:rPr lang="en-US" dirty="0"/>
                  <a:t>Also be aware that exponentiation and logarithmic functions are inverse functions of each other. That is, </a:t>
                </a:r>
                <a14:m>
                  <m:oMath xmlns:m="http://schemas.openxmlformats.org/officeDocument/2006/math">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g</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e>
                    </m:d>
                    <m:r>
                      <a:rPr lang="en-US" b="0" i="0" smtClean="0">
                        <a:latin typeface="Cambria Math" panose="02040503050406030204" pitchFamily="18" charset="0"/>
                      </a:rPr>
                      <m:t>=</m:t>
                    </m:r>
                    <m:r>
                      <m:rPr>
                        <m:sty m:val="p"/>
                      </m:rPr>
                      <a:rPr lang="en-US" b="0" i="0" smtClean="0">
                        <a:latin typeface="Cambria Math" panose="02040503050406030204" pitchFamily="18" charset="0"/>
                      </a:rPr>
                      <m:t>x</m:t>
                    </m:r>
                  </m:oMath>
                </a14:m>
                <a:r>
                  <a:rPr lang="en-US" dirty="0"/>
                  <a:t>   </a:t>
                </a:r>
                <a14:m>
                  <m:oMath xmlns:m="http://schemas.openxmlformats.org/officeDocument/2006/math">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𝑙𝑜𝑔</m:t>
                        </m:r>
                      </m:e>
                      <m:sub>
                        <m:r>
                          <a:rPr lang="en-US" b="0" i="1" dirty="0" smtClean="0">
                            <a:latin typeface="Cambria Math" panose="02040503050406030204" pitchFamily="18" charset="0"/>
                          </a:rPr>
                          <m:t>10</m:t>
                        </m:r>
                      </m:sub>
                    </m:sSub>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𝑥</m:t>
                            </m:r>
                          </m:sup>
                        </m:sSup>
                      </m:e>
                    </m:d>
                    <m:r>
                      <a:rPr lang="en-US" b="0" i="1" dirty="0" smtClean="0">
                        <a:latin typeface="Cambria Math" panose="02040503050406030204" pitchFamily="18" charset="0"/>
                      </a:rPr>
                      <m:t>=</m:t>
                    </m:r>
                    <m:r>
                      <a:rPr lang="en-US" b="0" i="1" dirty="0" smtClean="0">
                        <a:latin typeface="Cambria Math" panose="02040503050406030204" pitchFamily="18" charset="0"/>
                      </a:rPr>
                      <m:t>𝑥</m:t>
                    </m:r>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0" y="6107179"/>
                <a:ext cx="7326009" cy="681982"/>
              </a:xfrm>
              <a:prstGeom prst="rect">
                <a:avLst/>
              </a:prstGeom>
              <a:blipFill>
                <a:blip r:embed="rId7"/>
                <a:stretch>
                  <a:fillRect l="-666" t="-5357" b="-11607"/>
                </a:stretch>
              </a:blipFill>
            </p:spPr>
            <p:txBody>
              <a:bodyPr/>
              <a:lstStyle/>
              <a:p>
                <a:r>
                  <a:rPr lang="en-NZ">
                    <a:noFill/>
                  </a:rPr>
                  <a:t> </a:t>
                </a:r>
              </a:p>
            </p:txBody>
          </p:sp>
        </mc:Fallback>
      </mc:AlternateContent>
      <p:pic>
        <p:nvPicPr>
          <p:cNvPr id="10" name="Picture 9"/>
          <p:cNvPicPr>
            <a:picLocks noChangeAspect="1"/>
          </p:cNvPicPr>
          <p:nvPr/>
        </p:nvPicPr>
        <p:blipFill>
          <a:blip r:embed="rId8"/>
          <a:stretch>
            <a:fillRect/>
          </a:stretch>
        </p:blipFill>
        <p:spPr>
          <a:xfrm rot="16200000" flipV="1">
            <a:off x="4808172" y="2631459"/>
            <a:ext cx="6744377" cy="170870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00ADCE-F0BE-4950-8F4B-F3062089904A}"/>
                  </a:ext>
                </a:extLst>
              </p:cNvPr>
              <p:cNvSpPr txBox="1"/>
              <p:nvPr/>
            </p:nvSpPr>
            <p:spPr>
              <a:xfrm>
                <a:off x="8943053" y="6512162"/>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NZ" dirty="0"/>
              </a:p>
            </p:txBody>
          </p:sp>
        </mc:Choice>
        <mc:Fallback xmlns="">
          <p:sp>
            <p:nvSpPr>
              <p:cNvPr id="11" name="TextBox 10">
                <a:extLst>
                  <a:ext uri="{FF2B5EF4-FFF2-40B4-BE49-F238E27FC236}">
                    <a16:creationId xmlns:a16="http://schemas.microsoft.com/office/drawing/2014/main" id="{5800ADCE-F0BE-4950-8F4B-F3062089904A}"/>
                  </a:ext>
                </a:extLst>
              </p:cNvPr>
              <p:cNvSpPr txBox="1">
                <a:spLocks noRot="1" noChangeAspect="1" noMove="1" noResize="1" noEditPoints="1" noAdjustHandles="1" noChangeArrowheads="1" noChangeShapeType="1" noTextEdit="1"/>
              </p:cNvSpPr>
              <p:nvPr/>
            </p:nvSpPr>
            <p:spPr>
              <a:xfrm>
                <a:off x="8943053" y="6512162"/>
                <a:ext cx="183320" cy="276999"/>
              </a:xfrm>
              <a:prstGeom prst="rect">
                <a:avLst/>
              </a:prstGeom>
              <a:blipFill>
                <a:blip r:embed="rId9"/>
                <a:stretch>
                  <a:fillRect l="-20000" r="-1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4440162-0F6C-4CE5-88C0-95E6109C1AFE}"/>
                  </a:ext>
                </a:extLst>
              </p:cNvPr>
              <p:cNvSpPr txBox="1"/>
              <p:nvPr/>
            </p:nvSpPr>
            <p:spPr>
              <a:xfrm>
                <a:off x="7860649" y="11362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NZ" dirty="0"/>
              </a:p>
            </p:txBody>
          </p:sp>
        </mc:Choice>
        <mc:Fallback xmlns="">
          <p:sp>
            <p:nvSpPr>
              <p:cNvPr id="13" name="TextBox 12">
                <a:extLst>
                  <a:ext uri="{FF2B5EF4-FFF2-40B4-BE49-F238E27FC236}">
                    <a16:creationId xmlns:a16="http://schemas.microsoft.com/office/drawing/2014/main" id="{44440162-0F6C-4CE5-88C0-95E6109C1AFE}"/>
                  </a:ext>
                </a:extLst>
              </p:cNvPr>
              <p:cNvSpPr txBox="1">
                <a:spLocks noRot="1" noChangeAspect="1" noMove="1" noResize="1" noEditPoints="1" noAdjustHandles="1" noChangeArrowheads="1" noChangeShapeType="1" noTextEdit="1"/>
              </p:cNvSpPr>
              <p:nvPr/>
            </p:nvSpPr>
            <p:spPr>
              <a:xfrm>
                <a:off x="7860649" y="113622"/>
                <a:ext cx="186718" cy="276999"/>
              </a:xfrm>
              <a:prstGeom prst="rect">
                <a:avLst/>
              </a:prstGeom>
              <a:blipFill>
                <a:blip r:embed="rId10"/>
                <a:stretch>
                  <a:fillRect l="-32258" r="-25806" b="-26667"/>
                </a:stretch>
              </a:blipFill>
            </p:spPr>
            <p:txBody>
              <a:bodyPr/>
              <a:lstStyle/>
              <a:p>
                <a:r>
                  <a:rPr lang="en-NZ">
                    <a:noFill/>
                  </a:rPr>
                  <a:t> </a:t>
                </a:r>
              </a:p>
            </p:txBody>
          </p:sp>
        </mc:Fallback>
      </mc:AlternateContent>
    </p:spTree>
    <p:extLst>
      <p:ext uri="{BB962C8B-B14F-4D97-AF65-F5344CB8AC3E}">
        <p14:creationId xmlns:p14="http://schemas.microsoft.com/office/powerpoint/2010/main" val="392350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4"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504"/>
            <a:ext cx="8989454" cy="741779"/>
          </a:xfrm>
        </p:spPr>
        <p:txBody>
          <a:bodyPr>
            <a:normAutofit/>
          </a:bodyPr>
          <a:lstStyle/>
          <a:p>
            <a:r>
              <a:rPr lang="en-US" sz="3200" dirty="0"/>
              <a:t>Common order of growth (aka magnitude) functions</a:t>
            </a:r>
          </a:p>
        </p:txBody>
      </p:sp>
      <p:pic>
        <p:nvPicPr>
          <p:cNvPr id="6" name="Picture 5"/>
          <p:cNvPicPr>
            <a:picLocks noChangeAspect="1"/>
          </p:cNvPicPr>
          <p:nvPr/>
        </p:nvPicPr>
        <p:blipFill rotWithShape="1">
          <a:blip r:embed="rId3"/>
          <a:srcRect r="81907"/>
          <a:stretch/>
        </p:blipFill>
        <p:spPr>
          <a:xfrm>
            <a:off x="200552" y="2511650"/>
            <a:ext cx="890990" cy="2867025"/>
          </a:xfrm>
          <a:prstGeom prst="rect">
            <a:avLst/>
          </a:prstGeom>
        </p:spPr>
      </p:pic>
      <p:pic>
        <p:nvPicPr>
          <p:cNvPr id="8" name="Picture 7"/>
          <p:cNvPicPr>
            <a:picLocks noChangeAspect="1"/>
          </p:cNvPicPr>
          <p:nvPr/>
        </p:nvPicPr>
        <p:blipFill rotWithShape="1">
          <a:blip r:embed="rId3"/>
          <a:srcRect l="70966"/>
          <a:stretch/>
        </p:blipFill>
        <p:spPr>
          <a:xfrm>
            <a:off x="962753" y="2511650"/>
            <a:ext cx="1429755" cy="286702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9CAB29F-C500-4EEF-A66B-7C98D0F6B027}"/>
                  </a:ext>
                </a:extLst>
              </p14:cNvPr>
              <p14:cNvContentPartPr/>
              <p14:nvPr/>
            </p14:nvContentPartPr>
            <p14:xfrm>
              <a:off x="-2232154" y="2743869"/>
              <a:ext cx="360" cy="360"/>
            </p14:xfrm>
          </p:contentPart>
        </mc:Choice>
        <mc:Fallback xmlns="">
          <p:pic>
            <p:nvPicPr>
              <p:cNvPr id="3" name="Ink 2">
                <a:extLst>
                  <a:ext uri="{FF2B5EF4-FFF2-40B4-BE49-F238E27FC236}">
                    <a16:creationId xmlns:a16="http://schemas.microsoft.com/office/drawing/2014/main" id="{39CAB29F-C500-4EEF-A66B-7C98D0F6B027}"/>
                  </a:ext>
                </a:extLst>
              </p:cNvPr>
              <p:cNvPicPr/>
              <p:nvPr/>
            </p:nvPicPr>
            <p:blipFill>
              <a:blip r:embed="rId6"/>
              <a:stretch>
                <a:fillRect/>
              </a:stretch>
            </p:blipFill>
            <p:spPr>
              <a:xfrm>
                <a:off x="-2240794" y="2734869"/>
                <a:ext cx="18000" cy="180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E0533C-C7BA-42D0-A236-7ECAFADDE20A}"/>
                  </a:ext>
                </a:extLst>
              </p:cNvPr>
              <p:cNvSpPr txBox="1"/>
              <p:nvPr/>
            </p:nvSpPr>
            <p:spPr>
              <a:xfrm>
                <a:off x="404104" y="5413811"/>
                <a:ext cx="1970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oMath>
                  </m:oMathPara>
                </a14:m>
                <a:endParaRPr lang="en-NZ" sz="1400" dirty="0"/>
              </a:p>
            </p:txBody>
          </p:sp>
        </mc:Choice>
        <mc:Fallback xmlns="">
          <p:sp>
            <p:nvSpPr>
              <p:cNvPr id="4" name="TextBox 3">
                <a:extLst>
                  <a:ext uri="{FF2B5EF4-FFF2-40B4-BE49-F238E27FC236}">
                    <a16:creationId xmlns:a16="http://schemas.microsoft.com/office/drawing/2014/main" id="{F0E0533C-C7BA-42D0-A236-7ECAFADDE20A}"/>
                  </a:ext>
                </a:extLst>
              </p:cNvPr>
              <p:cNvSpPr txBox="1">
                <a:spLocks noRot="1" noChangeAspect="1" noMove="1" noResize="1" noEditPoints="1" noAdjustHandles="1" noChangeArrowheads="1" noChangeShapeType="1" noTextEdit="1"/>
              </p:cNvSpPr>
              <p:nvPr/>
            </p:nvSpPr>
            <p:spPr>
              <a:xfrm>
                <a:off x="404104" y="5413811"/>
                <a:ext cx="197041" cy="215444"/>
              </a:xfrm>
              <a:prstGeom prst="rect">
                <a:avLst/>
              </a:prstGeom>
              <a:blipFill>
                <a:blip r:embed="rId7"/>
                <a:stretch>
                  <a:fillRect l="-12121" r="-18182" b="-5714"/>
                </a:stretch>
              </a:blipFill>
            </p:spPr>
            <p:txBody>
              <a:bodyPr/>
              <a:lstStyle/>
              <a:p>
                <a:r>
                  <a:rPr lang="en-NZ">
                    <a:noFill/>
                  </a:rPr>
                  <a:t> </a:t>
                </a:r>
              </a:p>
            </p:txBody>
          </p:sp>
        </mc:Fallback>
      </mc:AlternateContent>
      <p:sp>
        <p:nvSpPr>
          <p:cNvPr id="5" name="TextBox 4">
            <a:extLst>
              <a:ext uri="{FF2B5EF4-FFF2-40B4-BE49-F238E27FC236}">
                <a16:creationId xmlns:a16="http://schemas.microsoft.com/office/drawing/2014/main" id="{BAED1103-75CA-42C9-8E96-6AB5E7684E2F}"/>
              </a:ext>
            </a:extLst>
          </p:cNvPr>
          <p:cNvSpPr txBox="1"/>
          <p:nvPr/>
        </p:nvSpPr>
        <p:spPr>
          <a:xfrm>
            <a:off x="1214198" y="5380524"/>
            <a:ext cx="1429755" cy="276999"/>
          </a:xfrm>
          <a:prstGeom prst="rect">
            <a:avLst/>
          </a:prstGeom>
          <a:noFill/>
        </p:spPr>
        <p:txBody>
          <a:bodyPr wrap="square" rtlCol="0">
            <a:spAutoFit/>
          </a:bodyPr>
          <a:lstStyle/>
          <a:p>
            <a:r>
              <a:rPr lang="en-US" sz="1200" dirty="0"/>
              <a:t>Factorial</a:t>
            </a:r>
            <a:endParaRPr lang="en-NZ" sz="1200" dirty="0"/>
          </a:p>
        </p:txBody>
      </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A57DE18-92AA-4FB2-8EC1-AAFD87A5CA7B}"/>
                  </a:ext>
                </a:extLst>
              </p14:cNvPr>
              <p14:cNvContentPartPr/>
              <p14:nvPr/>
            </p14:nvContentPartPr>
            <p14:xfrm>
              <a:off x="-32263" y="2567251"/>
              <a:ext cx="360" cy="360"/>
            </p14:xfrm>
          </p:contentPart>
        </mc:Choice>
        <mc:Fallback xmlns="">
          <p:pic>
            <p:nvPicPr>
              <p:cNvPr id="15" name="Ink 14">
                <a:extLst>
                  <a:ext uri="{FF2B5EF4-FFF2-40B4-BE49-F238E27FC236}">
                    <a16:creationId xmlns:a16="http://schemas.microsoft.com/office/drawing/2014/main" id="{BA57DE18-92AA-4FB2-8EC1-AAFD87A5CA7B}"/>
                  </a:ext>
                </a:extLst>
              </p:cNvPr>
              <p:cNvPicPr/>
              <p:nvPr/>
            </p:nvPicPr>
            <p:blipFill>
              <a:blip r:embed="rId9"/>
              <a:stretch>
                <a:fillRect/>
              </a:stretch>
            </p:blipFill>
            <p:spPr>
              <a:xfrm>
                <a:off x="-40903" y="2558251"/>
                <a:ext cx="18000" cy="18000"/>
              </a:xfrm>
              <a:prstGeom prst="rect">
                <a:avLst/>
              </a:prstGeom>
            </p:spPr>
          </p:pic>
        </mc:Fallback>
      </mc:AlternateContent>
      <p:pic>
        <p:nvPicPr>
          <p:cNvPr id="22" name="Picture 21">
            <a:extLst>
              <a:ext uri="{FF2B5EF4-FFF2-40B4-BE49-F238E27FC236}">
                <a16:creationId xmlns:a16="http://schemas.microsoft.com/office/drawing/2014/main" id="{6C18BDFE-8019-4650-A21E-1497DCFA63B9}"/>
              </a:ext>
            </a:extLst>
          </p:cNvPr>
          <p:cNvPicPr>
            <a:picLocks noChangeAspect="1"/>
          </p:cNvPicPr>
          <p:nvPr/>
        </p:nvPicPr>
        <p:blipFill>
          <a:blip r:embed="rId10"/>
          <a:stretch>
            <a:fillRect/>
          </a:stretch>
        </p:blipFill>
        <p:spPr>
          <a:xfrm>
            <a:off x="2599798" y="1654399"/>
            <a:ext cx="6343650" cy="4581525"/>
          </a:xfrm>
          <a:prstGeom prst="rect">
            <a:avLst/>
          </a:prstGeom>
        </p:spPr>
      </p:pic>
      <p:sp>
        <p:nvSpPr>
          <p:cNvPr id="21" name="Freeform: Shape 20">
            <a:extLst>
              <a:ext uri="{FF2B5EF4-FFF2-40B4-BE49-F238E27FC236}">
                <a16:creationId xmlns:a16="http://schemas.microsoft.com/office/drawing/2014/main" id="{379F3ECA-7B43-4AAA-980B-68966A8D0C4C}"/>
              </a:ext>
            </a:extLst>
          </p:cNvPr>
          <p:cNvSpPr/>
          <p:nvPr/>
        </p:nvSpPr>
        <p:spPr>
          <a:xfrm>
            <a:off x="2871044" y="1787733"/>
            <a:ext cx="590550" cy="4051300"/>
          </a:xfrm>
          <a:custGeom>
            <a:avLst/>
            <a:gdLst>
              <a:gd name="connsiteX0" fmla="*/ 0 w 590550"/>
              <a:gd name="connsiteY0" fmla="*/ 4051300 h 4051300"/>
              <a:gd name="connsiteX1" fmla="*/ 146050 w 590550"/>
              <a:gd name="connsiteY1" fmla="*/ 3911600 h 4051300"/>
              <a:gd name="connsiteX2" fmla="*/ 298450 w 590550"/>
              <a:gd name="connsiteY2" fmla="*/ 3683000 h 4051300"/>
              <a:gd name="connsiteX3" fmla="*/ 412750 w 590550"/>
              <a:gd name="connsiteY3" fmla="*/ 3238500 h 4051300"/>
              <a:gd name="connsiteX4" fmla="*/ 488950 w 590550"/>
              <a:gd name="connsiteY4" fmla="*/ 2247900 h 4051300"/>
              <a:gd name="connsiteX5" fmla="*/ 590550 w 590550"/>
              <a:gd name="connsiteY5" fmla="*/ 0 h 405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4051300">
                <a:moveTo>
                  <a:pt x="0" y="4051300"/>
                </a:moveTo>
                <a:cubicBezTo>
                  <a:pt x="48154" y="4012141"/>
                  <a:pt x="96308" y="3972983"/>
                  <a:pt x="146050" y="3911600"/>
                </a:cubicBezTo>
                <a:cubicBezTo>
                  <a:pt x="195792" y="3850217"/>
                  <a:pt x="254000" y="3795183"/>
                  <a:pt x="298450" y="3683000"/>
                </a:cubicBezTo>
                <a:cubicBezTo>
                  <a:pt x="342900" y="3570817"/>
                  <a:pt x="381000" y="3477683"/>
                  <a:pt x="412750" y="3238500"/>
                </a:cubicBezTo>
                <a:cubicBezTo>
                  <a:pt x="444500" y="2999317"/>
                  <a:pt x="459317" y="2787650"/>
                  <a:pt x="488950" y="2247900"/>
                </a:cubicBezTo>
                <a:cubicBezTo>
                  <a:pt x="518583" y="1708150"/>
                  <a:pt x="573617" y="375708"/>
                  <a:pt x="590550"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TextBox 23">
            <a:extLst>
              <a:ext uri="{FF2B5EF4-FFF2-40B4-BE49-F238E27FC236}">
                <a16:creationId xmlns:a16="http://schemas.microsoft.com/office/drawing/2014/main" id="{45D58253-5753-4DC0-8292-73023C64C8AA}"/>
              </a:ext>
            </a:extLst>
          </p:cNvPr>
          <p:cNvSpPr txBox="1"/>
          <p:nvPr/>
        </p:nvSpPr>
        <p:spPr>
          <a:xfrm>
            <a:off x="2845644" y="1964224"/>
            <a:ext cx="1429755" cy="261610"/>
          </a:xfrm>
          <a:prstGeom prst="rect">
            <a:avLst/>
          </a:prstGeom>
          <a:noFill/>
        </p:spPr>
        <p:txBody>
          <a:bodyPr wrap="square" rtlCol="0">
            <a:spAutoFit/>
          </a:bodyPr>
          <a:lstStyle/>
          <a:p>
            <a:r>
              <a:rPr lang="en-US" sz="1100" dirty="0"/>
              <a:t>factorial</a:t>
            </a:r>
            <a:endParaRPr lang="en-NZ" sz="1100" dirty="0"/>
          </a:p>
        </p:txBody>
      </p:sp>
      <p:sp>
        <p:nvSpPr>
          <p:cNvPr id="25" name="TextBox 24">
            <a:extLst>
              <a:ext uri="{FF2B5EF4-FFF2-40B4-BE49-F238E27FC236}">
                <a16:creationId xmlns:a16="http://schemas.microsoft.com/office/drawing/2014/main" id="{430EDBE0-852D-494B-8CBC-24E1206BB055}"/>
              </a:ext>
            </a:extLst>
          </p:cNvPr>
          <p:cNvSpPr txBox="1"/>
          <p:nvPr/>
        </p:nvSpPr>
        <p:spPr>
          <a:xfrm>
            <a:off x="3857122" y="1966249"/>
            <a:ext cx="1429755" cy="261610"/>
          </a:xfrm>
          <a:prstGeom prst="rect">
            <a:avLst/>
          </a:prstGeom>
          <a:noFill/>
        </p:spPr>
        <p:txBody>
          <a:bodyPr wrap="square" rtlCol="0">
            <a:spAutoFit/>
          </a:bodyPr>
          <a:lstStyle/>
          <a:p>
            <a:r>
              <a:rPr lang="en-US" sz="1100" dirty="0"/>
              <a:t>exponential</a:t>
            </a:r>
            <a:endParaRPr lang="en-NZ" sz="1100" dirty="0"/>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A60F96C0-781A-46FC-8D3A-F54E0CC1AF04}"/>
                  </a:ext>
                </a:extLst>
              </p14:cNvPr>
              <p14:cNvContentPartPr/>
              <p14:nvPr/>
            </p14:nvContentPartPr>
            <p14:xfrm>
              <a:off x="-1713880" y="143020"/>
              <a:ext cx="13320" cy="16200"/>
            </p14:xfrm>
          </p:contentPart>
        </mc:Choice>
        <mc:Fallback xmlns="">
          <p:pic>
            <p:nvPicPr>
              <p:cNvPr id="23" name="Ink 22">
                <a:extLst>
                  <a:ext uri="{FF2B5EF4-FFF2-40B4-BE49-F238E27FC236}">
                    <a16:creationId xmlns:a16="http://schemas.microsoft.com/office/drawing/2014/main" id="{A60F96C0-781A-46FC-8D3A-F54E0CC1AF04}"/>
                  </a:ext>
                </a:extLst>
              </p:cNvPr>
              <p:cNvPicPr/>
              <p:nvPr/>
            </p:nvPicPr>
            <p:blipFill>
              <a:blip r:embed="rId12"/>
              <a:stretch>
                <a:fillRect/>
              </a:stretch>
            </p:blipFill>
            <p:spPr>
              <a:xfrm>
                <a:off x="-1722520" y="134380"/>
                <a:ext cx="30960" cy="33840"/>
              </a:xfrm>
              <a:prstGeom prst="rect">
                <a:avLst/>
              </a:prstGeom>
            </p:spPr>
          </p:pic>
        </mc:Fallback>
      </mc:AlternateContent>
    </p:spTree>
    <p:extLst>
      <p:ext uri="{BB962C8B-B14F-4D97-AF65-F5344CB8AC3E}">
        <p14:creationId xmlns:p14="http://schemas.microsoft.com/office/powerpoint/2010/main" val="37750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8989454" cy="1325563"/>
          </a:xfrm>
        </p:spPr>
        <p:txBody>
          <a:bodyPr>
            <a:normAutofit/>
          </a:bodyPr>
          <a:lstStyle/>
          <a:p>
            <a:r>
              <a:rPr lang="en-US" sz="3200" dirty="0"/>
              <a:t>Revisiting P and NP problems</a:t>
            </a:r>
          </a:p>
        </p:txBody>
      </p:sp>
      <p:pic>
        <p:nvPicPr>
          <p:cNvPr id="4098" name="Picture 2" descr="../_images/new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128" y="3474765"/>
            <a:ext cx="4405326" cy="3157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r="81907"/>
          <a:stretch/>
        </p:blipFill>
        <p:spPr>
          <a:xfrm>
            <a:off x="6398453" y="0"/>
            <a:ext cx="890990" cy="2867025"/>
          </a:xfrm>
          <a:prstGeom prst="rect">
            <a:avLst/>
          </a:prstGeom>
        </p:spPr>
      </p:pic>
      <p:pic>
        <p:nvPicPr>
          <p:cNvPr id="8" name="Picture 7"/>
          <p:cNvPicPr>
            <a:picLocks noChangeAspect="1"/>
          </p:cNvPicPr>
          <p:nvPr/>
        </p:nvPicPr>
        <p:blipFill rotWithShape="1">
          <a:blip r:embed="rId4"/>
          <a:srcRect l="70966"/>
          <a:stretch/>
        </p:blipFill>
        <p:spPr>
          <a:xfrm>
            <a:off x="7160654" y="0"/>
            <a:ext cx="1429755" cy="2867025"/>
          </a:xfrm>
          <a:prstGeom prst="rect">
            <a:avLst/>
          </a:prstGeom>
        </p:spPr>
      </p:pic>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628650" y="1825625"/>
                <a:ext cx="3724409" cy="4351338"/>
              </a:xfrm>
            </p:spPr>
            <p:txBody>
              <a:bodyPr>
                <a:normAutofit fontScale="77500" lnSpcReduction="20000"/>
              </a:bodyPr>
              <a:lstStyle/>
              <a:p>
                <a:r>
                  <a:rPr lang="en-US" dirty="0"/>
                  <a:t>An algorithm is said to be solvable in polynomial time if the number of steps required to complete the algorithm for a given input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r>
                      <a:rPr lang="en-US" b="0" i="1" smtClean="0">
                        <a:latin typeface="Cambria Math" panose="02040503050406030204" pitchFamily="18" charset="0"/>
                      </a:rPr>
                      <m:t>)</m:t>
                    </m:r>
                  </m:oMath>
                </a14:m>
                <a:r>
                  <a:rPr lang="en-US" dirty="0"/>
                  <a:t> for some nonnegative integer </a:t>
                </a:r>
                <a14:m>
                  <m:oMath xmlns:m="http://schemas.openxmlformats.org/officeDocument/2006/math">
                    <m:r>
                      <a:rPr lang="en-US" i="1" dirty="0" smtClean="0">
                        <a:latin typeface="Cambria Math" panose="02040503050406030204" pitchFamily="18" charset="0"/>
                      </a:rPr>
                      <m:t>𝑘</m:t>
                    </m:r>
                  </m:oMath>
                </a14:m>
                <a:r>
                  <a:rPr lang="en-US" dirty="0"/>
                  <a:t>, where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is the complexity of the input. </a:t>
                </a:r>
              </a:p>
              <a:p>
                <a:r>
                  <a:rPr lang="en-US" dirty="0"/>
                  <a:t>A problem is assigned to the NP (nondeterministic polynomial time) class (exponential, ex: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if it is only solvable in polynomial time by a nondeterministic Turing machine.</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628650" y="1825625"/>
                <a:ext cx="3724409" cy="4351338"/>
              </a:xfrm>
              <a:blipFill>
                <a:blip r:embed="rId5"/>
                <a:stretch>
                  <a:fillRect l="-1800" t="-2801" r="-2782"/>
                </a:stretch>
              </a:blipFill>
            </p:spPr>
            <p:txBody>
              <a:bodyPr/>
              <a:lstStyle/>
              <a:p>
                <a:r>
                  <a:rPr lang="en-NZ">
                    <a:noFill/>
                  </a:rPr>
                  <a:t> </a:t>
                </a:r>
              </a:p>
            </p:txBody>
          </p:sp>
        </mc:Fallback>
      </mc:AlternateContent>
    </p:spTree>
    <p:extLst>
      <p:ext uri="{BB962C8B-B14F-4D97-AF65-F5344CB8AC3E}">
        <p14:creationId xmlns:p14="http://schemas.microsoft.com/office/powerpoint/2010/main" val="115083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0223" y="-56819"/>
            <a:ext cx="4154880" cy="376955"/>
          </a:xfrm>
        </p:spPr>
        <p:txBody>
          <a:bodyPr>
            <a:normAutofit/>
          </a:bodyPr>
          <a:lstStyle/>
          <a:p>
            <a:r>
              <a:rPr lang="en-NZ" sz="1800" dirty="0"/>
              <a:t>How does time complexity relate to code?</a:t>
            </a:r>
          </a:p>
        </p:txBody>
      </p:sp>
      <p:sp>
        <p:nvSpPr>
          <p:cNvPr id="4" name="Rectangle 3"/>
          <p:cNvSpPr/>
          <p:nvPr/>
        </p:nvSpPr>
        <p:spPr>
          <a:xfrm>
            <a:off x="1085029" y="4438966"/>
            <a:ext cx="3618412" cy="769441"/>
          </a:xfrm>
          <a:prstGeom prst="rect">
            <a:avLst/>
          </a:prstGeom>
          <a:ln>
            <a:solidFill>
              <a:schemeClr val="tx1"/>
            </a:solidFill>
          </a:ln>
        </p:spPr>
        <p:txBody>
          <a:bodyPr wrap="square">
            <a:spAutoFit/>
          </a:bodyPr>
          <a:lstStyle/>
          <a:p>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range</a:t>
            </a:r>
            <a:r>
              <a:rPr lang="en-US" sz="1100" b="1" dirty="0">
                <a:solidFill>
                  <a:srgbClr val="000080"/>
                </a:solidFill>
                <a:highlight>
                  <a:srgbClr val="FFFFFF"/>
                </a:highlight>
                <a:latin typeface="Courier New" panose="02070309020205020404" pitchFamily="49" charset="0"/>
              </a:rPr>
              <a:t>(</a:t>
            </a:r>
            <a:r>
              <a:rPr lang="en-US" sz="1100" dirty="0">
                <a:solidFill>
                  <a:srgbClr val="FF0000"/>
                </a:solidFill>
                <a:highlight>
                  <a:srgbClr val="FFFFFF"/>
                </a:highlight>
                <a:latin typeface="Courier New" panose="02070309020205020404" pitchFamily="49" charset="0"/>
              </a:rPr>
              <a:t>1</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n</a:t>
            </a:r>
            <a:r>
              <a:rPr lang="en-US" sz="1100" b="1" dirty="0">
                <a:solidFill>
                  <a:srgbClr val="000080"/>
                </a:solidFill>
                <a:highlight>
                  <a:srgbClr val="FFFFFF"/>
                </a:highlight>
                <a:latin typeface="Courier New" panose="02070309020205020404" pitchFamily="49" charset="0"/>
              </a:rPr>
              <a:t>):</a:t>
            </a:r>
          </a:p>
          <a:p>
            <a:r>
              <a:rPr lang="en-US" sz="1100" b="1" dirty="0">
                <a:solidFill>
                  <a:srgbClr val="0000FF"/>
                </a:solidFill>
                <a:highlight>
                  <a:srgbClr val="FFFFFF"/>
                </a:highlight>
                <a:latin typeface="Courier New" panose="02070309020205020404" pitchFamily="49" charset="0"/>
              </a:rPr>
              <a:t>        for</a:t>
            </a:r>
            <a:r>
              <a:rPr lang="en-US" sz="1100" dirty="0">
                <a:solidFill>
                  <a:srgbClr val="000000"/>
                </a:solidFill>
                <a:highlight>
                  <a:srgbClr val="FFFFFF"/>
                </a:highlight>
                <a:latin typeface="Courier New" panose="02070309020205020404" pitchFamily="49" charset="0"/>
              </a:rPr>
              <a:t> j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range</a:t>
            </a:r>
            <a:r>
              <a:rPr lang="en-US" sz="1100" b="1" dirty="0">
                <a:solidFill>
                  <a:srgbClr val="000080"/>
                </a:solidFill>
                <a:highlight>
                  <a:srgbClr val="FFFFFF"/>
                </a:highlight>
                <a:latin typeface="Courier New" panose="02070309020205020404" pitchFamily="49" charset="0"/>
              </a:rPr>
              <a:t>(</a:t>
            </a:r>
            <a:r>
              <a:rPr lang="en-US" sz="1100" dirty="0">
                <a:solidFill>
                  <a:srgbClr val="FF0000"/>
                </a:solidFill>
                <a:highlight>
                  <a:srgbClr val="FFFFFF"/>
                </a:highlight>
                <a:latin typeface="Courier New" panose="02070309020205020404" pitchFamily="49" charset="0"/>
              </a:rPr>
              <a:t>1</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n</a:t>
            </a:r>
            <a:r>
              <a:rPr lang="en-US" sz="1100" b="1" dirty="0">
                <a:solidFill>
                  <a:srgbClr val="000080"/>
                </a:solidFill>
                <a:highlight>
                  <a:srgbClr val="FFFFFF"/>
                </a:highlight>
                <a:latin typeface="Courier New" panose="02070309020205020404" pitchFamily="49" charset="0"/>
              </a:rPr>
              <a:t>):</a:t>
            </a:r>
          </a:p>
          <a:p>
            <a:r>
              <a:rPr lang="en-US" sz="1100" dirty="0">
                <a:solidFill>
                  <a:srgbClr val="000000"/>
                </a:solidFill>
                <a:highlight>
                  <a:srgbClr val="FFFFFF"/>
                </a:highlight>
                <a:latin typeface="Courier New" panose="02070309020205020404" pitchFamily="49" charset="0"/>
              </a:rPr>
              <a:t>            if m[</a:t>
            </a:r>
            <a:r>
              <a:rPr lang="en-US" sz="1100" dirty="0" err="1">
                <a:solidFill>
                  <a:srgbClr val="000000"/>
                </a:solidFill>
                <a:highlight>
                  <a:srgbClr val="FFFFFF"/>
                </a:highlight>
                <a:latin typeface="Courier New" panose="02070309020205020404" pitchFamily="49" charset="0"/>
              </a:rPr>
              <a:t>i,j</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 v:</a:t>
            </a:r>
          </a:p>
          <a:p>
            <a:r>
              <a:rPr lang="en-US" sz="1100" b="1" dirty="0">
                <a:solidFill>
                  <a:srgbClr val="000080"/>
                </a:solidFill>
                <a:highlight>
                  <a:srgbClr val="FFFFFF"/>
                </a:highlight>
                <a:latin typeface="Courier New" panose="02070309020205020404" pitchFamily="49" charset="0"/>
              </a:rPr>
              <a:t>    			return True</a:t>
            </a:r>
            <a:endParaRPr lang="en-US" sz="1100" dirty="0">
              <a:solidFill>
                <a:srgbClr val="000000"/>
              </a:solidFill>
              <a:highlight>
                <a:srgbClr val="FFFFFF"/>
              </a:highlight>
              <a:latin typeface="Courier New" panose="02070309020205020404" pitchFamily="49" charset="0"/>
            </a:endParaRPr>
          </a:p>
        </p:txBody>
      </p:sp>
      <p:sp>
        <p:nvSpPr>
          <p:cNvPr id="5" name="Rectangle 4"/>
          <p:cNvSpPr/>
          <p:nvPr/>
        </p:nvSpPr>
        <p:spPr>
          <a:xfrm>
            <a:off x="1085029" y="3083016"/>
            <a:ext cx="3618412" cy="738664"/>
          </a:xfrm>
          <a:prstGeom prst="rect">
            <a:avLst/>
          </a:prstGeom>
          <a:ln>
            <a:solidFill>
              <a:schemeClr val="tx1"/>
            </a:solidFill>
          </a:ln>
        </p:spPr>
        <p:txBody>
          <a:bodyPr wrap="square">
            <a:spAutoFit/>
          </a:bodyPr>
          <a:lstStyle/>
          <a:p>
            <a:r>
              <a:rPr lang="en-US" sz="1400" b="1" dirty="0">
                <a:solidFill>
                  <a:srgbClr val="0000FF"/>
                </a:solidFill>
                <a:highlight>
                  <a:srgbClr val="FFFFFF"/>
                </a:highlight>
                <a:latin typeface="Courier New" panose="02070309020205020404" pitchFamily="49" charset="0"/>
              </a:rPr>
              <a:t>for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in</a:t>
            </a:r>
            <a:r>
              <a:rPr lang="en-US" sz="1400" dirty="0">
                <a:solidFill>
                  <a:srgbClr val="000000"/>
                </a:solidFill>
                <a:highlight>
                  <a:srgbClr val="FFFFFF"/>
                </a:highlight>
                <a:latin typeface="Courier New" panose="02070309020205020404" pitchFamily="49" charset="0"/>
              </a:rPr>
              <a:t> range</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    if m[</a:t>
            </a:r>
            <a:r>
              <a:rPr lang="en-US" sz="1400" dirty="0" err="1">
                <a:solidFill>
                  <a:srgbClr val="000000"/>
                </a:solidFill>
                <a:highlight>
                  <a:srgbClr val="FFFFFF"/>
                </a:highlight>
                <a:latin typeface="Courier New" panose="02070309020205020404" pitchFamily="49" charset="0"/>
              </a:rPr>
              <a:t>i,j</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 v:</a:t>
            </a:r>
          </a:p>
          <a:p>
            <a:r>
              <a:rPr lang="en-US" sz="1400" b="1" dirty="0">
                <a:solidFill>
                  <a:srgbClr val="000080"/>
                </a:solidFill>
                <a:highlight>
                  <a:srgbClr val="FFFFFF"/>
                </a:highlight>
                <a:latin typeface="Courier New" panose="02070309020205020404" pitchFamily="49" charset="0"/>
              </a:rPr>
              <a:t>        return True</a:t>
            </a:r>
            <a:endParaRPr lang="en-US" sz="1400" dirty="0">
              <a:solidFill>
                <a:srgbClr val="000000"/>
              </a:solidFill>
              <a:highlight>
                <a:srgbClr val="FFFFFF"/>
              </a:highlight>
              <a:latin typeface="Courier New" panose="02070309020205020404" pitchFamily="49" charset="0"/>
            </a:endParaRPr>
          </a:p>
        </p:txBody>
      </p:sp>
      <p:sp>
        <p:nvSpPr>
          <p:cNvPr id="6" name="Rectangle 5"/>
          <p:cNvSpPr/>
          <p:nvPr/>
        </p:nvSpPr>
        <p:spPr>
          <a:xfrm>
            <a:off x="1062663" y="1002899"/>
            <a:ext cx="3618412" cy="2031325"/>
          </a:xfrm>
          <a:prstGeom prst="rect">
            <a:avLst/>
          </a:prstGeom>
          <a:ln>
            <a:solidFill>
              <a:schemeClr val="tx1"/>
            </a:solidFill>
          </a:ln>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blabla</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rPr>
              <a:t>    while</a:t>
            </a:r>
            <a:r>
              <a:rPr lang="en-US" sz="1400" dirty="0">
                <a:solidFill>
                  <a:srgbClr val="000000"/>
                </a:solidFill>
                <a:highlight>
                  <a:srgbClr val="FFFFFF"/>
                </a:highlight>
                <a:latin typeface="Courier New" panose="02070309020205020404" pitchFamily="49" charset="0"/>
              </a:rPr>
              <a:t> n &gt; 1:</a:t>
            </a:r>
            <a:endParaRPr lang="en-US" sz="1400" b="1" dirty="0">
              <a:solidFill>
                <a:srgbClr val="000080"/>
              </a:solidFill>
              <a:highlight>
                <a:srgbClr val="FFFFFF"/>
              </a:highlight>
              <a:latin typeface="Courier New" panose="02070309020205020404" pitchFamily="49" charset="0"/>
            </a:endParaRPr>
          </a:p>
          <a:p>
            <a:r>
              <a:rPr lang="en-US" sz="1400" b="1" dirty="0">
                <a:solidFill>
                  <a:srgbClr val="00008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n = n/2</a:t>
            </a:r>
          </a:p>
          <a:p>
            <a:r>
              <a:rPr lang="en-US" sz="1400" dirty="0">
                <a:solidFill>
                  <a:srgbClr val="000000"/>
                </a:solidFill>
                <a:highlight>
                  <a:srgbClr val="FFFFFF"/>
                </a:highlight>
                <a:latin typeface="Courier New" panose="02070309020205020404" pitchFamily="49" charset="0"/>
              </a:rPr>
              <a:t>        if m[n] </a:t>
            </a:r>
            <a:r>
              <a:rPr lang="en-US" sz="1400" b="1" dirty="0">
                <a:solidFill>
                  <a:srgbClr val="000080"/>
                </a:solidFill>
                <a:highlight>
                  <a:srgbClr val="FFFFFF"/>
                </a:highlight>
                <a:latin typeface="Courier New" panose="02070309020205020404" pitchFamily="49" charset="0"/>
              </a:rPr>
              <a:t>== v:</a:t>
            </a:r>
          </a:p>
          <a:p>
            <a:r>
              <a:rPr lang="en-US" sz="1400" b="1" dirty="0">
                <a:solidFill>
                  <a:srgbClr val="000080"/>
                </a:solidFill>
                <a:highlight>
                  <a:srgbClr val="FFFFFF"/>
                </a:highlight>
                <a:latin typeface="Courier New" panose="02070309020205020404" pitchFamily="49" charset="0"/>
              </a:rPr>
              <a:t>			return True</a:t>
            </a:r>
            <a:endParaRPr lang="en-US" sz="1400" dirty="0">
              <a:solidFill>
                <a:srgbClr val="000000"/>
              </a:solidFill>
              <a:highlight>
                <a:srgbClr val="FFFFFF"/>
              </a:highlight>
              <a:latin typeface="Courier New" panose="02070309020205020404" pitchFamily="49" charset="0"/>
            </a:endParaRPr>
          </a:p>
          <a:p>
            <a:pPr lvl="1"/>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elif</a:t>
            </a:r>
            <a:r>
              <a:rPr lang="en-US" sz="1400" dirty="0">
                <a:solidFill>
                  <a:srgbClr val="000000"/>
                </a:solidFill>
                <a:highlight>
                  <a:srgbClr val="FFFFFF"/>
                </a:highlight>
                <a:latin typeface="Courier New" panose="02070309020205020404" pitchFamily="49" charset="0"/>
              </a:rPr>
              <a:t> m[n]&lt;v:</a:t>
            </a:r>
          </a:p>
          <a:p>
            <a:pPr lvl="1"/>
            <a:r>
              <a:rPr lang="en-US" sz="1400" dirty="0">
                <a:solidFill>
                  <a:srgbClr val="000000"/>
                </a:solidFill>
                <a:highlight>
                  <a:srgbClr val="FFFFFF"/>
                </a:highlight>
                <a:latin typeface="Courier New" panose="02070309020205020404" pitchFamily="49" charset="0"/>
              </a:rPr>
              <a:t>	    m=</a:t>
            </a:r>
            <a:r>
              <a:rPr lang="en-US" sz="1400" dirty="0" err="1">
                <a:solidFill>
                  <a:srgbClr val="000000"/>
                </a:solidFill>
                <a:highlight>
                  <a:srgbClr val="FFFFFF"/>
                </a:highlight>
                <a:latin typeface="Courier New" panose="02070309020205020404" pitchFamily="49" charset="0"/>
              </a:rPr>
              <a:t>blabla</a:t>
            </a:r>
            <a:r>
              <a:rPr lang="en-US" sz="1400" dirty="0">
                <a:solidFill>
                  <a:srgbClr val="000000"/>
                </a:solidFill>
                <a:highlight>
                  <a:srgbClr val="FFFFFF"/>
                </a:highlight>
                <a:latin typeface="Courier New" panose="02070309020205020404" pitchFamily="49" charset="0"/>
              </a:rPr>
              <a:t>(m[0:n])</a:t>
            </a:r>
          </a:p>
          <a:p>
            <a:pPr lvl="1"/>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elif</a:t>
            </a:r>
            <a:r>
              <a:rPr lang="en-US" sz="1400" dirty="0">
                <a:solidFill>
                  <a:srgbClr val="000000"/>
                </a:solidFill>
                <a:highlight>
                  <a:srgbClr val="FFFFFF"/>
                </a:highlight>
                <a:latin typeface="Courier New" panose="02070309020205020404" pitchFamily="49" charset="0"/>
              </a:rPr>
              <a:t>:</a:t>
            </a:r>
          </a:p>
          <a:p>
            <a:pPr lvl="1"/>
            <a:r>
              <a:rPr lang="en-US" sz="1400" dirty="0">
                <a:solidFill>
                  <a:srgbClr val="000000"/>
                </a:solidFill>
                <a:highlight>
                  <a:srgbClr val="FFFFFF"/>
                </a:highlight>
                <a:latin typeface="Courier New" panose="02070309020205020404" pitchFamily="49" charset="0"/>
              </a:rPr>
              <a:t>  	    m=</a:t>
            </a:r>
            <a:r>
              <a:rPr lang="en-US" sz="1400" dirty="0" err="1">
                <a:solidFill>
                  <a:srgbClr val="000000"/>
                </a:solidFill>
                <a:highlight>
                  <a:srgbClr val="FFFFFF"/>
                </a:highlight>
                <a:latin typeface="Courier New" panose="02070309020205020404" pitchFamily="49" charset="0"/>
              </a:rPr>
              <a:t>blabla</a:t>
            </a:r>
            <a:r>
              <a:rPr lang="en-US" sz="1400" dirty="0">
                <a:solidFill>
                  <a:srgbClr val="000000"/>
                </a:solidFill>
                <a:highlight>
                  <a:srgbClr val="FFFFFF"/>
                </a:highlight>
                <a:latin typeface="Courier New" panose="02070309020205020404" pitchFamily="49" charset="0"/>
              </a:rPr>
              <a:t>(m[n:])</a:t>
            </a:r>
          </a:p>
        </p:txBody>
      </p:sp>
      <p:sp>
        <p:nvSpPr>
          <p:cNvPr id="7" name="Rectangle 6"/>
          <p:cNvSpPr/>
          <p:nvPr/>
        </p:nvSpPr>
        <p:spPr>
          <a:xfrm>
            <a:off x="1091901" y="43435"/>
            <a:ext cx="3618412" cy="738664"/>
          </a:xfrm>
          <a:prstGeom prst="rect">
            <a:avLst/>
          </a:prstGeom>
          <a:ln>
            <a:solidFill>
              <a:schemeClr val="tx1"/>
            </a:solidFill>
          </a:ln>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blabla</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p>
          <a:p>
            <a:r>
              <a:rPr lang="en-US" sz="1400" b="1" dirty="0">
                <a:solidFill>
                  <a:srgbClr val="000080"/>
                </a:solidFill>
                <a:highlight>
                  <a:srgbClr val="FFFFFF"/>
                </a:highlight>
                <a:latin typeface="Courier New" panose="02070309020205020404" pitchFamily="49" charset="0"/>
              </a:rPr>
              <a:t>    if n[</a:t>
            </a:r>
            <a:r>
              <a:rPr lang="en-US" sz="1400" b="1" dirty="0" err="1">
                <a:solidFill>
                  <a:srgbClr val="000080"/>
                </a:solidFill>
                <a:highlight>
                  <a:srgbClr val="FFFFFF"/>
                </a:highlight>
                <a:latin typeface="Courier New" panose="02070309020205020404" pitchFamily="49" charset="0"/>
              </a:rPr>
              <a:t>len</a:t>
            </a:r>
            <a:r>
              <a:rPr lang="en-US" sz="1400" b="1" dirty="0">
                <a:solidFill>
                  <a:srgbClr val="000080"/>
                </a:solidFill>
                <a:highlight>
                  <a:srgbClr val="FFFFFF"/>
                </a:highlight>
                <a:latin typeface="Courier New" panose="02070309020205020404" pitchFamily="49" charset="0"/>
              </a:rPr>
              <a:t>(n)/2]== v:</a:t>
            </a:r>
            <a:endParaRPr lang="en-US" sz="1400" dirty="0">
              <a:solidFill>
                <a:srgbClr val="000000"/>
              </a:solidFill>
              <a:highlight>
                <a:srgbClr val="FFFFFF"/>
              </a:highlight>
              <a:latin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rPr>
              <a:t>        return</a:t>
            </a:r>
            <a:r>
              <a:rPr lang="en-US" sz="1400" dirty="0">
                <a:solidFill>
                  <a:srgbClr val="000000"/>
                </a:solidFill>
                <a:highlight>
                  <a:srgbClr val="FFFFFF"/>
                </a:highlight>
                <a:latin typeface="Courier New" panose="02070309020205020404" pitchFamily="49" charset="0"/>
              </a:rPr>
              <a:t> n</a:t>
            </a:r>
          </a:p>
        </p:txBody>
      </p:sp>
      <mc:AlternateContent xmlns:mc="http://schemas.openxmlformats.org/markup-compatibility/2006" xmlns:a14="http://schemas.microsoft.com/office/drawing/2010/main">
        <mc:Choice Requires="a14">
          <p:sp>
            <p:nvSpPr>
              <p:cNvPr id="8" name="Rectangle 7"/>
              <p:cNvSpPr/>
              <p:nvPr/>
            </p:nvSpPr>
            <p:spPr>
              <a:xfrm>
                <a:off x="116568" y="4630037"/>
                <a:ext cx="90614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2000" i="1">
                          <a:latin typeface="Cambria Math" panose="02040503050406030204" pitchFamily="18" charset="0"/>
                        </a:rPr>
                        <m:t>𝑂</m:t>
                      </m:r>
                      <m:d>
                        <m:dPr>
                          <m:ctrlPr>
                            <a:rPr lang="en-NZ" sz="2000" i="1">
                              <a:latin typeface="Cambria Math" panose="02040503050406030204" pitchFamily="18" charset="0"/>
                            </a:rPr>
                          </m:ctrlPr>
                        </m:dPr>
                        <m:e>
                          <m:sSup>
                            <m:sSupPr>
                              <m:ctrlPr>
                                <a:rPr lang="en-NZ" sz="2000" i="1">
                                  <a:latin typeface="Cambria Math" panose="02040503050406030204" pitchFamily="18" charset="0"/>
                                </a:rPr>
                              </m:ctrlPr>
                            </m:sSupPr>
                            <m:e>
                              <m:r>
                                <a:rPr lang="en-NZ" sz="2000" i="1">
                                  <a:latin typeface="Cambria Math" panose="02040503050406030204" pitchFamily="18" charset="0"/>
                                </a:rPr>
                                <m:t>𝑛</m:t>
                              </m:r>
                            </m:e>
                            <m:sup>
                              <m:r>
                                <a:rPr lang="en-NZ" sz="2000" i="1">
                                  <a:latin typeface="Cambria Math" panose="02040503050406030204" pitchFamily="18" charset="0"/>
                                </a:rPr>
                                <m:t>2</m:t>
                              </m:r>
                            </m:sup>
                          </m:sSup>
                        </m:e>
                      </m:d>
                    </m:oMath>
                  </m:oMathPara>
                </a14:m>
                <a:endParaRPr lang="en-NZ" sz="2000" dirty="0"/>
              </a:p>
            </p:txBody>
          </p:sp>
        </mc:Choice>
        <mc:Fallback xmlns="">
          <p:sp>
            <p:nvSpPr>
              <p:cNvPr id="8" name="Rectangle 7"/>
              <p:cNvSpPr>
                <a:spLocks noRot="1" noChangeAspect="1" noMove="1" noResize="1" noEditPoints="1" noAdjustHandles="1" noChangeArrowheads="1" noChangeShapeType="1" noTextEdit="1"/>
              </p:cNvSpPr>
              <p:nvPr/>
            </p:nvSpPr>
            <p:spPr>
              <a:xfrm>
                <a:off x="116568" y="4630037"/>
                <a:ext cx="906145"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6938" y="3067790"/>
                <a:ext cx="7864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2000" i="1">
                          <a:latin typeface="Cambria Math" panose="02040503050406030204" pitchFamily="18" charset="0"/>
                        </a:rPr>
                        <m:t>𝑂</m:t>
                      </m:r>
                      <m:d>
                        <m:dPr>
                          <m:ctrlPr>
                            <a:rPr lang="en-NZ" sz="2000" i="1">
                              <a:latin typeface="Cambria Math" panose="02040503050406030204" pitchFamily="18" charset="0"/>
                            </a:rPr>
                          </m:ctrlPr>
                        </m:dPr>
                        <m:e>
                          <m:r>
                            <a:rPr lang="en-NZ" sz="2000" i="1">
                              <a:latin typeface="Cambria Math" panose="02040503050406030204" pitchFamily="18" charset="0"/>
                            </a:rPr>
                            <m:t>𝑛</m:t>
                          </m:r>
                        </m:e>
                      </m:d>
                    </m:oMath>
                  </m:oMathPara>
                </a14:m>
                <a:endParaRPr lang="en-NZ" sz="2000" dirty="0"/>
              </a:p>
            </p:txBody>
          </p:sp>
        </mc:Choice>
        <mc:Fallback xmlns="">
          <p:sp>
            <p:nvSpPr>
              <p:cNvPr id="9" name="Rectangle 8"/>
              <p:cNvSpPr>
                <a:spLocks noRot="1" noChangeAspect="1" noMove="1" noResize="1" noEditPoints="1" noAdjustHandles="1" noChangeArrowheads="1" noChangeShapeType="1" noTextEdit="1"/>
              </p:cNvSpPr>
              <p:nvPr/>
            </p:nvSpPr>
            <p:spPr>
              <a:xfrm>
                <a:off x="156938" y="3067790"/>
                <a:ext cx="786497"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647" y="1609900"/>
                <a:ext cx="11616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2000" i="1">
                          <a:latin typeface="Cambria Math" panose="02040503050406030204" pitchFamily="18" charset="0"/>
                        </a:rPr>
                        <m:t>𝑂</m:t>
                      </m:r>
                      <m:d>
                        <m:dPr>
                          <m:ctrlPr>
                            <a:rPr lang="en-NZ" sz="2000" i="1">
                              <a:latin typeface="Cambria Math" panose="02040503050406030204" pitchFamily="18" charset="0"/>
                            </a:rPr>
                          </m:ctrlPr>
                        </m:dPr>
                        <m:e>
                          <m:r>
                            <a:rPr lang="en-NZ" sz="2000" i="1">
                              <a:latin typeface="Cambria Math" panose="02040503050406030204" pitchFamily="18" charset="0"/>
                            </a:rPr>
                            <m:t>𝑙𝑜𝑔𝑛</m:t>
                          </m:r>
                        </m:e>
                      </m:d>
                    </m:oMath>
                  </m:oMathPara>
                </a14:m>
                <a:endParaRPr lang="en-NZ" sz="2000" dirty="0"/>
              </a:p>
            </p:txBody>
          </p:sp>
        </mc:Choice>
        <mc:Fallback xmlns="">
          <p:sp>
            <p:nvSpPr>
              <p:cNvPr id="10" name="Rectangle 9"/>
              <p:cNvSpPr>
                <a:spLocks noRot="1" noChangeAspect="1" noMove="1" noResize="1" noEditPoints="1" noAdjustHandles="1" noChangeArrowheads="1" noChangeShapeType="1" noTextEdit="1"/>
              </p:cNvSpPr>
              <p:nvPr/>
            </p:nvSpPr>
            <p:spPr>
              <a:xfrm>
                <a:off x="-70647" y="1609900"/>
                <a:ext cx="1161600" cy="400110"/>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804" y="107722"/>
                <a:ext cx="77732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2000" i="1">
                          <a:latin typeface="Cambria Math" panose="02040503050406030204" pitchFamily="18" charset="0"/>
                        </a:rPr>
                        <m:t>𝑂</m:t>
                      </m:r>
                      <m:d>
                        <m:dPr>
                          <m:ctrlPr>
                            <a:rPr lang="en-NZ" sz="2000" i="1">
                              <a:latin typeface="Cambria Math" panose="02040503050406030204" pitchFamily="18" charset="0"/>
                            </a:rPr>
                          </m:ctrlPr>
                        </m:dPr>
                        <m:e>
                          <m:r>
                            <a:rPr lang="en-NZ" sz="2000" i="1">
                              <a:latin typeface="Cambria Math" panose="02040503050406030204" pitchFamily="18" charset="0"/>
                            </a:rPr>
                            <m:t>1</m:t>
                          </m:r>
                        </m:e>
                      </m:d>
                    </m:oMath>
                  </m:oMathPara>
                </a14:m>
                <a:endParaRPr lang="en-NZ" sz="2000" dirty="0"/>
              </a:p>
            </p:txBody>
          </p:sp>
        </mc:Choice>
        <mc:Fallback xmlns="">
          <p:sp>
            <p:nvSpPr>
              <p:cNvPr id="11" name="Rectangle 10"/>
              <p:cNvSpPr>
                <a:spLocks noRot="1" noChangeAspect="1" noMove="1" noResize="1" noEditPoints="1" noAdjustHandles="1" noChangeArrowheads="1" noChangeShapeType="1" noTextEdit="1"/>
              </p:cNvSpPr>
              <p:nvPr/>
            </p:nvSpPr>
            <p:spPr>
              <a:xfrm>
                <a:off x="-35804" y="107722"/>
                <a:ext cx="777329" cy="400110"/>
              </a:xfrm>
              <a:prstGeom prst="rect">
                <a:avLst/>
              </a:prstGeom>
              <a:blipFill>
                <a:blip r:embed="rId5"/>
                <a:stretch>
                  <a:fillRect/>
                </a:stretch>
              </a:blipFill>
            </p:spPr>
            <p:txBody>
              <a:bodyPr/>
              <a:lstStyle/>
              <a:p>
                <a:r>
                  <a:rPr lang="en-US">
                    <a:noFill/>
                  </a:rPr>
                  <a:t> </a:t>
                </a:r>
              </a:p>
            </p:txBody>
          </p:sp>
        </mc:Fallback>
      </mc:AlternateContent>
      <p:sp>
        <p:nvSpPr>
          <p:cNvPr id="31" name="Rectangle 30"/>
          <p:cNvSpPr/>
          <p:nvPr/>
        </p:nvSpPr>
        <p:spPr>
          <a:xfrm>
            <a:off x="7032999" y="406742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854657" y="4068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89683" y="406742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211341" y="4068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21391" y="4068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43049" y="40694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678075" y="4068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499733" y="40694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744607" y="4068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566265" y="40694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922949" y="40694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032999" y="424484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854657" y="424585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389683" y="424484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211341" y="424585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321391" y="424585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143049" y="42468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678075" y="424585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499733" y="42468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744607" y="424585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566265" y="42468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922949" y="42468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7031621" y="442880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6853279" y="44298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7388305" y="442880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7209963" y="44298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6320013" y="44298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141671" y="443082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6676697" y="44298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6498355" y="443082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7743229" y="44298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7564887" y="443082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7921571" y="443082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7031942" y="461065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6853600" y="4611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7388626" y="461065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7210284" y="4611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6320334" y="4611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6141992" y="461267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6677018" y="4611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6498676" y="461267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7743550" y="4611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7565208" y="461267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7921892" y="461267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7031942" y="478807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6853600" y="478908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388626" y="478807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210284" y="478908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6320334" y="478908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6141992" y="479009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677018" y="478908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6498676" y="479009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7743550" y="478908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7565208" y="479009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7921892" y="479009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7032999" y="497444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6854657" y="4975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7389683" y="497444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7211341" y="4975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6321391" y="4975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6143049" y="497646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6678075" y="4975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6499733" y="497646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744607" y="4975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7566265" y="497646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922949" y="497646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7032999" y="515186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6854657" y="515287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7389683" y="515186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7211341" y="515287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6321391" y="515287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6143049" y="515388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6678075" y="515287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6499733" y="515388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7744607" y="515287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7566265" y="515388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7922949" y="515388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7031621" y="533582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6853279" y="53368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7388305" y="533582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7209963" y="53368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6320013" y="53368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6141671" y="533784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6676697" y="53368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6498355" y="533784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7743229" y="53368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a:off x="7564887" y="533784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a:off x="7921571" y="533784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6966254" y="332944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6787912"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7322938" y="332944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7144596"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6254646"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076304" y="333146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6611330"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6432988" y="333146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a:off x="8211128"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7677862"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a:off x="7499520" y="333146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p:cNvSpPr/>
          <p:nvPr/>
        </p:nvSpPr>
        <p:spPr>
          <a:xfrm>
            <a:off x="8034546" y="3330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a:off x="7856204" y="333146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a:off x="6658512" y="123931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480170" y="124031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7015196" y="123931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836854" y="124031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a:off x="5946904" y="124031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a:off x="5768562" y="124132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a:off x="6303588" y="124031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a:off x="6125246" y="124132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a:off x="8081728" y="1239310"/>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a:off x="7903386" y="1240319"/>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p:cNvSpPr/>
          <p:nvPr/>
        </p:nvSpPr>
        <p:spPr>
          <a:xfrm>
            <a:off x="8438412" y="1239310"/>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p:cNvSpPr/>
          <p:nvPr/>
        </p:nvSpPr>
        <p:spPr>
          <a:xfrm>
            <a:off x="8260070" y="1240319"/>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p:cNvSpPr/>
          <p:nvPr/>
        </p:nvSpPr>
        <p:spPr>
          <a:xfrm>
            <a:off x="7370120" y="1240319"/>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p:cNvSpPr/>
          <p:nvPr/>
        </p:nvSpPr>
        <p:spPr>
          <a:xfrm>
            <a:off x="7191778" y="1241328"/>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p:cNvSpPr/>
          <p:nvPr/>
        </p:nvSpPr>
        <p:spPr>
          <a:xfrm>
            <a:off x="7726804" y="1240319"/>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p:cNvSpPr/>
          <p:nvPr/>
        </p:nvSpPr>
        <p:spPr>
          <a:xfrm>
            <a:off x="7548462" y="1241328"/>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p:cNvSpPr/>
          <p:nvPr/>
        </p:nvSpPr>
        <p:spPr>
          <a:xfrm>
            <a:off x="6650979" y="155548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p:cNvSpPr/>
          <p:nvPr/>
        </p:nvSpPr>
        <p:spPr>
          <a:xfrm>
            <a:off x="6472637" y="155649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p:cNvSpPr/>
          <p:nvPr/>
        </p:nvSpPr>
        <p:spPr>
          <a:xfrm>
            <a:off x="7007663" y="155548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p:cNvSpPr/>
          <p:nvPr/>
        </p:nvSpPr>
        <p:spPr>
          <a:xfrm>
            <a:off x="6829321" y="155649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p:cNvSpPr/>
          <p:nvPr/>
        </p:nvSpPr>
        <p:spPr>
          <a:xfrm>
            <a:off x="5939371" y="155649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5761029" y="155750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6296055" y="155649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6117713" y="155750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5968939" y="188631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5790597" y="188732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6325623" y="188631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147281" y="188732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5984860" y="2202492"/>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5806518" y="220350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p:cNvSpPr/>
          <p:nvPr/>
        </p:nvSpPr>
        <p:spPr>
          <a:xfrm>
            <a:off x="5795143" y="251967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6609289" y="376327"/>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6430947"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6965973" y="37632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6787631"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p:cNvSpPr/>
          <p:nvPr/>
        </p:nvSpPr>
        <p:spPr>
          <a:xfrm>
            <a:off x="5897681"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5719339" y="37834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6254365"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6076023" y="37834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8046153" y="376327"/>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p:cNvSpPr/>
          <p:nvPr/>
        </p:nvSpPr>
        <p:spPr>
          <a:xfrm>
            <a:off x="7867811"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p:cNvSpPr/>
          <p:nvPr/>
        </p:nvSpPr>
        <p:spPr>
          <a:xfrm>
            <a:off x="8402837" y="376327"/>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8224495"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7334545"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7156203" y="37834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a:off x="7691229" y="377336"/>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a:off x="7512887" y="378345"/>
            <a:ext cx="178342" cy="185974"/>
          </a:xfrm>
          <a:prstGeom prst="rect">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1085029" y="5940911"/>
            <a:ext cx="3618412" cy="769441"/>
          </a:xfrm>
          <a:prstGeom prst="rect">
            <a:avLst/>
          </a:prstGeom>
          <a:ln>
            <a:solidFill>
              <a:schemeClr val="tx1"/>
            </a:solidFill>
          </a:ln>
        </p:spPr>
        <p:txBody>
          <a:bodyPr wrap="square">
            <a:spAutoFit/>
          </a:bodyPr>
          <a:lstStyle/>
          <a:p>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i</a:t>
            </a:r>
            <a:r>
              <a:rPr lang="en-US" sz="1100" baseline="-25000" dirty="0">
                <a:solidFill>
                  <a:srgbClr val="000000"/>
                </a:solidFill>
                <a:highlight>
                  <a:srgbClr val="FFFFFF"/>
                </a:highlight>
                <a:latin typeface="Courier New" panose="02070309020205020404" pitchFamily="49" charset="0"/>
              </a:rPr>
              <a:t>1</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range</a:t>
            </a:r>
            <a:r>
              <a:rPr lang="en-US" sz="1100" b="1" dirty="0">
                <a:solidFill>
                  <a:srgbClr val="000080"/>
                </a:solidFill>
                <a:highlight>
                  <a:srgbClr val="FFFFFF"/>
                </a:highlight>
                <a:latin typeface="Courier New" panose="02070309020205020404" pitchFamily="49" charset="0"/>
              </a:rPr>
              <a:t>(</a:t>
            </a:r>
            <a:r>
              <a:rPr lang="en-US" sz="1100" dirty="0">
                <a:solidFill>
                  <a:srgbClr val="FF0000"/>
                </a:solidFill>
                <a:highlight>
                  <a:srgbClr val="FFFFFF"/>
                </a:highlight>
                <a:latin typeface="Courier New" panose="02070309020205020404" pitchFamily="49" charset="0"/>
              </a:rPr>
              <a:t>1</a:t>
            </a:r>
            <a:r>
              <a:rPr lang="en-US" sz="1100" b="1" dirty="0">
                <a:solidFill>
                  <a:srgbClr val="000080"/>
                </a:solidFill>
                <a:highlight>
                  <a:srgbClr val="FFFFFF"/>
                </a:highlight>
                <a:latin typeface="Courier New" panose="02070309020205020404" pitchFamily="49" charset="0"/>
              </a:rPr>
              <a:t>,2):</a:t>
            </a:r>
          </a:p>
          <a:p>
            <a:r>
              <a:rPr lang="en-US" sz="1100" b="1" dirty="0">
                <a:solidFill>
                  <a:srgbClr val="0000FF"/>
                </a:solidFill>
                <a:highlight>
                  <a:srgbClr val="FFFFFF"/>
                </a:highlight>
                <a:latin typeface="Courier New" panose="02070309020205020404" pitchFamily="49" charset="0"/>
              </a:rPr>
              <a:t>        for</a:t>
            </a:r>
            <a:r>
              <a:rPr lang="en-US" sz="1100" dirty="0">
                <a:solidFill>
                  <a:srgbClr val="000000"/>
                </a:solidFill>
                <a:highlight>
                  <a:srgbClr val="FFFFFF"/>
                </a:highlight>
                <a:latin typeface="Courier New" panose="02070309020205020404" pitchFamily="49" charset="0"/>
              </a:rPr>
              <a:t> j</a:t>
            </a:r>
            <a:r>
              <a:rPr lang="en-US" sz="1100" baseline="-25000" dirty="0">
                <a:solidFill>
                  <a:srgbClr val="000000"/>
                </a:solidFill>
                <a:highlight>
                  <a:srgbClr val="FFFFFF"/>
                </a:highlight>
                <a:latin typeface="Courier New" panose="02070309020205020404" pitchFamily="49" charset="0"/>
              </a:rPr>
              <a:t>2</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range</a:t>
            </a:r>
            <a:r>
              <a:rPr lang="en-US" sz="1100" b="1" dirty="0">
                <a:solidFill>
                  <a:srgbClr val="000080"/>
                </a:solidFill>
                <a:highlight>
                  <a:srgbClr val="FFFFFF"/>
                </a:highlight>
                <a:latin typeface="Courier New" panose="02070309020205020404" pitchFamily="49" charset="0"/>
              </a:rPr>
              <a:t>(1,2):</a:t>
            </a:r>
          </a:p>
          <a:p>
            <a:r>
              <a:rPr lang="en-US" sz="1100" b="1" dirty="0">
                <a:solidFill>
                  <a:srgbClr val="000080"/>
                </a:solidFill>
                <a:highlight>
                  <a:srgbClr val="FFFFFF"/>
                </a:highlight>
                <a:latin typeface="Courier New" panose="02070309020205020404" pitchFamily="49" charset="0"/>
              </a:rPr>
              <a:t>	… n times</a:t>
            </a:r>
          </a:p>
          <a:p>
            <a:r>
              <a:rPr lang="en-US" sz="1100" b="1" dirty="0">
                <a:solidFill>
                  <a:srgbClr val="000080"/>
                </a:solidFill>
                <a:highlight>
                  <a:srgbClr val="FFFFFF"/>
                </a:highlight>
                <a:latin typeface="Courier New" panose="02070309020205020404" pitchFamily="49" charset="0"/>
              </a:rPr>
              <a:t>	   for </a:t>
            </a:r>
            <a:r>
              <a:rPr lang="en-US" sz="1100" b="1" dirty="0" err="1">
                <a:solidFill>
                  <a:srgbClr val="000080"/>
                </a:solidFill>
                <a:highlight>
                  <a:srgbClr val="FFFFFF"/>
                </a:highlight>
                <a:latin typeface="Courier New" panose="02070309020205020404" pitchFamily="49" charset="0"/>
              </a:rPr>
              <a:t>z</a:t>
            </a:r>
            <a:r>
              <a:rPr lang="en-US" sz="1100" b="1" baseline="-25000" dirty="0" err="1">
                <a:solidFill>
                  <a:srgbClr val="000080"/>
                </a:solidFill>
                <a:highlight>
                  <a:srgbClr val="FFFFFF"/>
                </a:highlight>
                <a:latin typeface="Courier New" panose="02070309020205020404" pitchFamily="49" charset="0"/>
              </a:rPr>
              <a:t>n</a:t>
            </a:r>
            <a:r>
              <a:rPr lang="en-US" sz="1100" b="1" dirty="0">
                <a:solidFill>
                  <a:srgbClr val="000080"/>
                </a:solidFill>
                <a:highlight>
                  <a:srgbClr val="FFFFFF"/>
                </a:highlight>
                <a:latin typeface="Courier New" panose="02070309020205020404" pitchFamily="49" charset="0"/>
              </a:rPr>
              <a:t> in range(1,2	</a:t>
            </a:r>
          </a:p>
        </p:txBody>
      </p:sp>
      <p:sp>
        <p:nvSpPr>
          <p:cNvPr id="274" name="Rectangle 273"/>
          <p:cNvSpPr/>
          <p:nvPr/>
        </p:nvSpPr>
        <p:spPr>
          <a:xfrm>
            <a:off x="5002537" y="621407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4824195" y="6215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5359221" y="6216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5180879" y="6215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5861032" y="572943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9" name="Rectangle 278"/>
          <p:cNvSpPr/>
          <p:nvPr/>
        </p:nvSpPr>
        <p:spPr>
          <a:xfrm>
            <a:off x="5682690" y="573044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0" name="Rectangle 279"/>
          <p:cNvSpPr/>
          <p:nvPr/>
        </p:nvSpPr>
        <p:spPr>
          <a:xfrm>
            <a:off x="6217716" y="572943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1" name="Rectangle 280"/>
          <p:cNvSpPr/>
          <p:nvPr/>
        </p:nvSpPr>
        <p:spPr>
          <a:xfrm>
            <a:off x="6039374" y="573044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2" name="Rectangle 281"/>
          <p:cNvSpPr/>
          <p:nvPr/>
        </p:nvSpPr>
        <p:spPr>
          <a:xfrm>
            <a:off x="5861738" y="601472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3" name="Rectangle 282"/>
          <p:cNvSpPr/>
          <p:nvPr/>
        </p:nvSpPr>
        <p:spPr>
          <a:xfrm>
            <a:off x="5683396" y="601335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4" name="Rectangle 283"/>
          <p:cNvSpPr/>
          <p:nvPr/>
        </p:nvSpPr>
        <p:spPr>
          <a:xfrm>
            <a:off x="6218422" y="601472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85" name="Rectangle 284"/>
          <p:cNvSpPr/>
          <p:nvPr/>
        </p:nvSpPr>
        <p:spPr>
          <a:xfrm>
            <a:off x="6040080" y="601573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6" name="Rectangle 285"/>
          <p:cNvSpPr/>
          <p:nvPr/>
        </p:nvSpPr>
        <p:spPr>
          <a:xfrm>
            <a:off x="5864119" y="62931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7" name="Rectangle 286"/>
          <p:cNvSpPr/>
          <p:nvPr/>
        </p:nvSpPr>
        <p:spPr>
          <a:xfrm>
            <a:off x="5685777" y="629179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8" name="Rectangle 287"/>
          <p:cNvSpPr/>
          <p:nvPr/>
        </p:nvSpPr>
        <p:spPr>
          <a:xfrm>
            <a:off x="6220803" y="629078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32" name="Rectangle 431"/>
          <p:cNvSpPr/>
          <p:nvPr/>
        </p:nvSpPr>
        <p:spPr>
          <a:xfrm>
            <a:off x="6042461" y="629179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mc:AlternateContent xmlns:mc="http://schemas.openxmlformats.org/markup-compatibility/2006" xmlns:a14="http://schemas.microsoft.com/office/drawing/2010/main">
        <mc:Choice Requires="a14">
          <p:sp>
            <p:nvSpPr>
              <p:cNvPr id="3" name="Rectangle 2"/>
              <p:cNvSpPr/>
              <p:nvPr/>
            </p:nvSpPr>
            <p:spPr>
              <a:xfrm>
                <a:off x="8365" y="6103464"/>
                <a:ext cx="9130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2000" i="1" smtClean="0">
                          <a:latin typeface="Cambria Math" panose="02040503050406030204" pitchFamily="18" charset="0"/>
                        </a:rPr>
                        <m:t>𝑂</m:t>
                      </m:r>
                      <m:d>
                        <m:dPr>
                          <m:ctrlPr>
                            <a:rPr lang="en-NZ" sz="2000" i="1">
                              <a:latin typeface="Cambria Math" panose="02040503050406030204" pitchFamily="18" charset="0"/>
                            </a:rPr>
                          </m:ctrlPr>
                        </m:dPr>
                        <m:e>
                          <m:sSup>
                            <m:sSupPr>
                              <m:ctrlPr>
                                <a:rPr lang="en-NZ" sz="2000" i="1">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m:oMathPara>
                </a14:m>
                <a:endParaRPr lang="en-NZ" sz="2000" dirty="0"/>
              </a:p>
            </p:txBody>
          </p:sp>
        </mc:Choice>
        <mc:Fallback xmlns="">
          <p:sp>
            <p:nvSpPr>
              <p:cNvPr id="3" name="Rectangle 2"/>
              <p:cNvSpPr>
                <a:spLocks noRot="1" noChangeAspect="1" noMove="1" noResize="1" noEditPoints="1" noAdjustHandles="1" noChangeArrowheads="1" noChangeShapeType="1" noTextEdit="1"/>
              </p:cNvSpPr>
              <p:nvPr/>
            </p:nvSpPr>
            <p:spPr>
              <a:xfrm>
                <a:off x="8365" y="6103464"/>
                <a:ext cx="913006" cy="400110"/>
              </a:xfrm>
              <a:prstGeom prst="rect">
                <a:avLst/>
              </a:prstGeom>
              <a:blipFill>
                <a:blip r:embed="rId6"/>
                <a:stretch>
                  <a:fillRect/>
                </a:stretch>
              </a:blipFill>
            </p:spPr>
            <p:txBody>
              <a:bodyPr/>
              <a:lstStyle/>
              <a:p>
                <a:r>
                  <a:rPr lang="en-US">
                    <a:noFill/>
                  </a:rPr>
                  <a:t> </a:t>
                </a:r>
              </a:p>
            </p:txBody>
          </p:sp>
        </mc:Fallback>
      </mc:AlternateContent>
      <p:sp>
        <p:nvSpPr>
          <p:cNvPr id="433" name="Rectangle 432"/>
          <p:cNvSpPr/>
          <p:nvPr/>
        </p:nvSpPr>
        <p:spPr>
          <a:xfrm>
            <a:off x="5861806" y="6562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34" name="Rectangle 433"/>
          <p:cNvSpPr/>
          <p:nvPr/>
        </p:nvSpPr>
        <p:spPr>
          <a:xfrm>
            <a:off x="5683464" y="6561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35" name="Rectangle 434"/>
          <p:cNvSpPr/>
          <p:nvPr/>
        </p:nvSpPr>
        <p:spPr>
          <a:xfrm>
            <a:off x="6218490" y="656007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6" name="Rectangle 435"/>
          <p:cNvSpPr/>
          <p:nvPr/>
        </p:nvSpPr>
        <p:spPr>
          <a:xfrm>
            <a:off x="6040148" y="6561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7" name="Rectangle 436"/>
          <p:cNvSpPr/>
          <p:nvPr/>
        </p:nvSpPr>
        <p:spPr>
          <a:xfrm>
            <a:off x="6697954" y="572943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8" name="Rectangle 437"/>
          <p:cNvSpPr/>
          <p:nvPr/>
        </p:nvSpPr>
        <p:spPr>
          <a:xfrm>
            <a:off x="6519612" y="573044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39" name="Rectangle 438"/>
          <p:cNvSpPr/>
          <p:nvPr/>
        </p:nvSpPr>
        <p:spPr>
          <a:xfrm>
            <a:off x="7054638" y="572943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0" name="Rectangle 439"/>
          <p:cNvSpPr/>
          <p:nvPr/>
        </p:nvSpPr>
        <p:spPr>
          <a:xfrm>
            <a:off x="6876296" y="573044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1" name="Rectangle 440"/>
          <p:cNvSpPr/>
          <p:nvPr/>
        </p:nvSpPr>
        <p:spPr>
          <a:xfrm>
            <a:off x="6698660" y="601472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2" name="Rectangle 441"/>
          <p:cNvSpPr/>
          <p:nvPr/>
        </p:nvSpPr>
        <p:spPr>
          <a:xfrm>
            <a:off x="6520318" y="601335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3" name="Rectangle 442"/>
          <p:cNvSpPr/>
          <p:nvPr/>
        </p:nvSpPr>
        <p:spPr>
          <a:xfrm>
            <a:off x="7055344" y="601472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4" name="Rectangle 443"/>
          <p:cNvSpPr/>
          <p:nvPr/>
        </p:nvSpPr>
        <p:spPr>
          <a:xfrm>
            <a:off x="6877002" y="601573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5" name="Rectangle 444"/>
          <p:cNvSpPr/>
          <p:nvPr/>
        </p:nvSpPr>
        <p:spPr>
          <a:xfrm>
            <a:off x="6701041" y="62931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6" name="Rectangle 445"/>
          <p:cNvSpPr/>
          <p:nvPr/>
        </p:nvSpPr>
        <p:spPr>
          <a:xfrm>
            <a:off x="6522699" y="629179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7" name="Rectangle 446"/>
          <p:cNvSpPr/>
          <p:nvPr/>
        </p:nvSpPr>
        <p:spPr>
          <a:xfrm>
            <a:off x="7057725" y="629078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8" name="Rectangle 447"/>
          <p:cNvSpPr/>
          <p:nvPr/>
        </p:nvSpPr>
        <p:spPr>
          <a:xfrm>
            <a:off x="6879383" y="629179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9" name="Rectangle 448"/>
          <p:cNvSpPr/>
          <p:nvPr/>
        </p:nvSpPr>
        <p:spPr>
          <a:xfrm>
            <a:off x="6698728" y="656245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0" name="Rectangle 449"/>
          <p:cNvSpPr/>
          <p:nvPr/>
        </p:nvSpPr>
        <p:spPr>
          <a:xfrm>
            <a:off x="6520386" y="6561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1" name="Rectangle 450"/>
          <p:cNvSpPr/>
          <p:nvPr/>
        </p:nvSpPr>
        <p:spPr>
          <a:xfrm>
            <a:off x="7055412" y="656007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2" name="Rectangle 451"/>
          <p:cNvSpPr/>
          <p:nvPr/>
        </p:nvSpPr>
        <p:spPr>
          <a:xfrm>
            <a:off x="6877070" y="656108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3" name="Rectangle 452"/>
          <p:cNvSpPr/>
          <p:nvPr/>
        </p:nvSpPr>
        <p:spPr>
          <a:xfrm>
            <a:off x="7555204" y="571038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4" name="Rectangle 453"/>
          <p:cNvSpPr/>
          <p:nvPr/>
        </p:nvSpPr>
        <p:spPr>
          <a:xfrm>
            <a:off x="7376862" y="571139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5" name="Rectangle 454"/>
          <p:cNvSpPr/>
          <p:nvPr/>
        </p:nvSpPr>
        <p:spPr>
          <a:xfrm>
            <a:off x="7911888" y="571038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6" name="Rectangle 455"/>
          <p:cNvSpPr/>
          <p:nvPr/>
        </p:nvSpPr>
        <p:spPr>
          <a:xfrm>
            <a:off x="7733546" y="571139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7" name="Rectangle 456"/>
          <p:cNvSpPr/>
          <p:nvPr/>
        </p:nvSpPr>
        <p:spPr>
          <a:xfrm>
            <a:off x="7555910" y="599567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8" name="Rectangle 457"/>
          <p:cNvSpPr/>
          <p:nvPr/>
        </p:nvSpPr>
        <p:spPr>
          <a:xfrm>
            <a:off x="7377568" y="599430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9" name="Rectangle 458"/>
          <p:cNvSpPr/>
          <p:nvPr/>
        </p:nvSpPr>
        <p:spPr>
          <a:xfrm>
            <a:off x="7912594" y="599567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0" name="Rectangle 459"/>
          <p:cNvSpPr/>
          <p:nvPr/>
        </p:nvSpPr>
        <p:spPr>
          <a:xfrm>
            <a:off x="7734252" y="599668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1" name="Rectangle 460"/>
          <p:cNvSpPr/>
          <p:nvPr/>
        </p:nvSpPr>
        <p:spPr>
          <a:xfrm>
            <a:off x="7558291" y="627411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2" name="Rectangle 461"/>
          <p:cNvSpPr/>
          <p:nvPr/>
        </p:nvSpPr>
        <p:spPr>
          <a:xfrm>
            <a:off x="7379949" y="62727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3" name="Rectangle 462"/>
          <p:cNvSpPr/>
          <p:nvPr/>
        </p:nvSpPr>
        <p:spPr>
          <a:xfrm>
            <a:off x="7914975" y="62717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4" name="Rectangle 463"/>
          <p:cNvSpPr/>
          <p:nvPr/>
        </p:nvSpPr>
        <p:spPr>
          <a:xfrm>
            <a:off x="7736633" y="62727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5" name="Rectangle 464"/>
          <p:cNvSpPr/>
          <p:nvPr/>
        </p:nvSpPr>
        <p:spPr>
          <a:xfrm>
            <a:off x="7555978" y="654340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6" name="Rectangle 465"/>
          <p:cNvSpPr/>
          <p:nvPr/>
        </p:nvSpPr>
        <p:spPr>
          <a:xfrm>
            <a:off x="7377636" y="654203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7" name="Rectangle 466"/>
          <p:cNvSpPr/>
          <p:nvPr/>
        </p:nvSpPr>
        <p:spPr>
          <a:xfrm>
            <a:off x="7912662" y="654102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8" name="Rectangle 467"/>
          <p:cNvSpPr/>
          <p:nvPr/>
        </p:nvSpPr>
        <p:spPr>
          <a:xfrm>
            <a:off x="7734320" y="6542036"/>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9" name="Rectangle 468"/>
          <p:cNvSpPr/>
          <p:nvPr/>
        </p:nvSpPr>
        <p:spPr>
          <a:xfrm>
            <a:off x="8479271" y="570937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0" name="Rectangle 469"/>
          <p:cNvSpPr/>
          <p:nvPr/>
        </p:nvSpPr>
        <p:spPr>
          <a:xfrm>
            <a:off x="8300929" y="571038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1" name="Rectangle 470"/>
          <p:cNvSpPr/>
          <p:nvPr/>
        </p:nvSpPr>
        <p:spPr>
          <a:xfrm>
            <a:off x="8835955" y="570937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2" name="Rectangle 471"/>
          <p:cNvSpPr/>
          <p:nvPr/>
        </p:nvSpPr>
        <p:spPr>
          <a:xfrm>
            <a:off x="8657613" y="571038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3" name="Rectangle 472"/>
          <p:cNvSpPr/>
          <p:nvPr/>
        </p:nvSpPr>
        <p:spPr>
          <a:xfrm>
            <a:off x="8479977" y="59946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4" name="Rectangle 473"/>
          <p:cNvSpPr/>
          <p:nvPr/>
        </p:nvSpPr>
        <p:spPr>
          <a:xfrm>
            <a:off x="8301635" y="599329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5" name="Rectangle 474"/>
          <p:cNvSpPr/>
          <p:nvPr/>
        </p:nvSpPr>
        <p:spPr>
          <a:xfrm>
            <a:off x="8836661" y="599466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6" name="Rectangle 475"/>
          <p:cNvSpPr/>
          <p:nvPr/>
        </p:nvSpPr>
        <p:spPr>
          <a:xfrm>
            <a:off x="8658319" y="599567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7" name="Rectangle 476"/>
          <p:cNvSpPr/>
          <p:nvPr/>
        </p:nvSpPr>
        <p:spPr>
          <a:xfrm>
            <a:off x="8482358" y="6273105"/>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8" name="Rectangle 477"/>
          <p:cNvSpPr/>
          <p:nvPr/>
        </p:nvSpPr>
        <p:spPr>
          <a:xfrm>
            <a:off x="8304016" y="62717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9" name="Rectangle 478"/>
          <p:cNvSpPr/>
          <p:nvPr/>
        </p:nvSpPr>
        <p:spPr>
          <a:xfrm>
            <a:off x="8839042" y="6270724"/>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80" name="Rectangle 479"/>
          <p:cNvSpPr/>
          <p:nvPr/>
        </p:nvSpPr>
        <p:spPr>
          <a:xfrm>
            <a:off x="8660700" y="62717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1" name="Rectangle 480"/>
          <p:cNvSpPr/>
          <p:nvPr/>
        </p:nvSpPr>
        <p:spPr>
          <a:xfrm>
            <a:off x="8480045" y="654239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2" name="Rectangle 481"/>
          <p:cNvSpPr/>
          <p:nvPr/>
        </p:nvSpPr>
        <p:spPr>
          <a:xfrm>
            <a:off x="8301703" y="654102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3" name="Rectangle 482"/>
          <p:cNvSpPr/>
          <p:nvPr/>
        </p:nvSpPr>
        <p:spPr>
          <a:xfrm>
            <a:off x="8836729" y="654001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4" name="Rectangle 483"/>
          <p:cNvSpPr/>
          <p:nvPr/>
        </p:nvSpPr>
        <p:spPr>
          <a:xfrm>
            <a:off x="8658387" y="6541027"/>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5" name="Rectangle 484"/>
          <p:cNvSpPr/>
          <p:nvPr/>
        </p:nvSpPr>
        <p:spPr>
          <a:xfrm>
            <a:off x="8098153" y="406201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p:cNvSpPr/>
          <p:nvPr/>
        </p:nvSpPr>
        <p:spPr>
          <a:xfrm>
            <a:off x="8276495" y="406302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8098153" y="423943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8276495" y="424044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8096775" y="442338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p:cNvSpPr/>
          <p:nvPr/>
        </p:nvSpPr>
        <p:spPr>
          <a:xfrm>
            <a:off x="8275117" y="442439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8097096" y="460524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8275438" y="460625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8097096" y="478266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p:cNvSpPr/>
          <p:nvPr/>
        </p:nvSpPr>
        <p:spPr>
          <a:xfrm>
            <a:off x="8275438" y="478367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8098153" y="4969031"/>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8276495" y="4970040"/>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8098153" y="5146453"/>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p:cNvSpPr/>
          <p:nvPr/>
        </p:nvSpPr>
        <p:spPr>
          <a:xfrm>
            <a:off x="8276495" y="5147462"/>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8096775" y="5330409"/>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8275117" y="5331418"/>
            <a:ext cx="178342" cy="185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92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038054" cy="1325563"/>
          </a:xfrm>
        </p:spPr>
        <p:txBody>
          <a:bodyPr>
            <a:normAutofit/>
          </a:bodyPr>
          <a:lstStyle/>
          <a:p>
            <a:r>
              <a:rPr lang="en-US" sz="3600" dirty="0"/>
              <a:t>Additional tools for running time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4741840" cy="4351338"/>
              </a:xfrm>
            </p:spPr>
            <p:txBody>
              <a:bodyPr/>
              <a:lstStyle/>
              <a:p>
                <a:r>
                  <a:rPr lang="en-US" dirty="0"/>
                  <a:t>Big-Oh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oMath>
                </a14:m>
                <a:r>
                  <a:rPr lang="en-US" b="0" dirty="0"/>
                  <a:t> - </a:t>
                </a:r>
                <a:r>
                  <a:rPr lang="en-US" sz="1800" b="0" dirty="0"/>
                  <a:t>most commonly used</a:t>
                </a:r>
                <a:endParaRPr lang="en-US" b="0" dirty="0"/>
              </a:p>
              <a:p>
                <a:pPr lvl="1"/>
                <a:r>
                  <a:rPr lang="en-US" dirty="0"/>
                  <a:t>Bounded above</a:t>
                </a:r>
              </a:p>
              <a:p>
                <a:r>
                  <a:rPr lang="en-US" b="0" dirty="0"/>
                  <a:t>Big-Omega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d>
                      <m:dPr>
                        <m:ctrlPr>
                          <a:rPr lang="en-US" b="0" i="1" smtClean="0">
                            <a:latin typeface="Cambria Math" panose="02040503050406030204" pitchFamily="18" charset="0"/>
                            <a:ea typeface="Cambria Math" panose="02040503050406030204" pitchFamily="18" charset="0"/>
                          </a:rPr>
                        </m:ctrlPr>
                      </m:dPr>
                      <m:e/>
                    </m:d>
                  </m:oMath>
                </a14:m>
                <a:endParaRPr lang="en-US" b="0" dirty="0">
                  <a:ea typeface="Cambria Math" panose="02040503050406030204" pitchFamily="18" charset="0"/>
                </a:endParaRPr>
              </a:p>
              <a:p>
                <a:pPr lvl="1"/>
                <a:r>
                  <a:rPr lang="en-US" b="0" dirty="0"/>
                  <a:t>Bounded below</a:t>
                </a:r>
              </a:p>
              <a:p>
                <a:r>
                  <a:rPr lang="en-US" dirty="0"/>
                  <a:t>Big-Theta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d>
                      <m:dPr>
                        <m:ctrlPr>
                          <a:rPr lang="en-US" b="0" i="1" smtClean="0">
                            <a:latin typeface="Cambria Math" panose="02040503050406030204" pitchFamily="18" charset="0"/>
                            <a:ea typeface="Cambria Math" panose="02040503050406030204" pitchFamily="18" charset="0"/>
                          </a:rPr>
                        </m:ctrlPr>
                      </m:dPr>
                      <m:e/>
                    </m:d>
                  </m:oMath>
                </a14:m>
                <a:endParaRPr lang="en-US" b="0" dirty="0">
                  <a:ea typeface="Cambria Math" panose="02040503050406030204" pitchFamily="18" charset="0"/>
                </a:endParaRPr>
              </a:p>
              <a:p>
                <a:pPr lvl="1"/>
                <a:r>
                  <a:rPr lang="en-US" b="0" dirty="0"/>
                  <a:t>Tight bound (Exact)</a:t>
                </a:r>
              </a:p>
              <a:p>
                <a:r>
                  <a:rPr lang="en-US" dirty="0"/>
                  <a:t>Small-o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oMath>
                </a14:m>
                <a:endParaRPr lang="en-US" dirty="0"/>
              </a:p>
              <a:p>
                <a:pPr lvl="1"/>
                <a:r>
                  <a:rPr lang="en-US" b="0" dirty="0"/>
                  <a:t>Not as expensive as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4741840" cy="4351338"/>
              </a:xfrm>
              <a:blipFill>
                <a:blip r:embed="rId2"/>
                <a:stretch>
                  <a:fillRect l="-2314" t="-2241"/>
                </a:stretch>
              </a:blipFill>
            </p:spPr>
            <p:txBody>
              <a:bodyPr/>
              <a:lstStyle/>
              <a:p>
                <a:r>
                  <a:rPr lang="en-NZ">
                    <a:noFill/>
                  </a:rPr>
                  <a:t> </a:t>
                </a:r>
              </a:p>
            </p:txBody>
          </p:sp>
        </mc:Fallback>
      </mc:AlternateContent>
      <p:pic>
        <p:nvPicPr>
          <p:cNvPr id="4" name="Picture 3"/>
          <p:cNvPicPr>
            <a:picLocks noChangeAspect="1"/>
          </p:cNvPicPr>
          <p:nvPr/>
        </p:nvPicPr>
        <p:blipFill rotWithShape="1">
          <a:blip r:embed="rId3"/>
          <a:srcRect l="32963" r="32422" b="7382"/>
          <a:stretch/>
        </p:blipFill>
        <p:spPr>
          <a:xfrm>
            <a:off x="6145934" y="217984"/>
            <a:ext cx="2231765" cy="2030344"/>
          </a:xfrm>
          <a:prstGeom prst="rect">
            <a:avLst/>
          </a:prstGeom>
        </p:spPr>
      </p:pic>
      <p:pic>
        <p:nvPicPr>
          <p:cNvPr id="5" name="Picture 4"/>
          <p:cNvPicPr>
            <a:picLocks noChangeAspect="1"/>
          </p:cNvPicPr>
          <p:nvPr/>
        </p:nvPicPr>
        <p:blipFill rotWithShape="1">
          <a:blip r:embed="rId3"/>
          <a:srcRect l="69245" b="7704"/>
          <a:stretch/>
        </p:blipFill>
        <p:spPr>
          <a:xfrm>
            <a:off x="6321469" y="2627290"/>
            <a:ext cx="1921010" cy="1960085"/>
          </a:xfrm>
          <a:prstGeom prst="rect">
            <a:avLst/>
          </a:prstGeom>
        </p:spPr>
      </p:pic>
      <p:pic>
        <p:nvPicPr>
          <p:cNvPr id="6" name="Picture 5"/>
          <p:cNvPicPr>
            <a:picLocks noChangeAspect="1"/>
          </p:cNvPicPr>
          <p:nvPr/>
        </p:nvPicPr>
        <p:blipFill rotWithShape="1">
          <a:blip r:embed="rId3"/>
          <a:srcRect r="69983" b="8575"/>
          <a:stretch/>
        </p:blipFill>
        <p:spPr>
          <a:xfrm>
            <a:off x="6498195" y="4911647"/>
            <a:ext cx="1879504" cy="1946353"/>
          </a:xfrm>
          <a:prstGeom prst="rect">
            <a:avLst/>
          </a:prstGeom>
        </p:spPr>
      </p:pic>
    </p:spTree>
    <p:extLst>
      <p:ext uri="{BB962C8B-B14F-4D97-AF65-F5344CB8AC3E}">
        <p14:creationId xmlns:p14="http://schemas.microsoft.com/office/powerpoint/2010/main" val="165220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𝑇</m:t>
                      </m:r>
                      <m:d>
                        <m:dPr>
                          <m:ctrlPr>
                            <a:rPr lang="en-NZ" i="1">
                              <a:latin typeface="Cambria Math" panose="02040503050406030204" pitchFamily="18" charset="0"/>
                            </a:rPr>
                          </m:ctrlPr>
                        </m:dPr>
                        <m:e>
                          <m:r>
                            <a:rPr lang="en-NZ" i="1">
                              <a:latin typeface="Cambria Math" panose="02040503050406030204" pitchFamily="18" charset="0"/>
                            </a:rPr>
                            <m:t>𝑛</m:t>
                          </m:r>
                        </m:e>
                      </m:d>
                      <m:r>
                        <a:rPr lang="en-NZ" i="1">
                          <a:latin typeface="Cambria Math" panose="02040503050406030204" pitchFamily="18" charset="0"/>
                        </a:rPr>
                        <m:t>=</m:t>
                      </m:r>
                      <m:sSup>
                        <m:sSupPr>
                          <m:ctrlPr>
                            <a:rPr lang="en-NZ" i="1">
                              <a:latin typeface="Cambria Math" panose="02040503050406030204" pitchFamily="18" charset="0"/>
                            </a:rPr>
                          </m:ctrlPr>
                        </m:sSupPr>
                        <m:e>
                          <m:r>
                            <a:rPr lang="en-NZ" i="1">
                              <a:latin typeface="Cambria Math" panose="02040503050406030204" pitchFamily="18" charset="0"/>
                            </a:rPr>
                            <m:t>𝑛</m:t>
                          </m:r>
                        </m:e>
                        <m:sup>
                          <m:r>
                            <a:rPr lang="en-NZ" i="1">
                              <a:latin typeface="Cambria Math" panose="02040503050406030204" pitchFamily="18" charset="0"/>
                            </a:rPr>
                            <m:t>2</m:t>
                          </m:r>
                        </m:sup>
                      </m:sSup>
                      <m:r>
                        <a:rPr lang="en-NZ" i="1">
                          <a:latin typeface="Cambria Math" panose="02040503050406030204" pitchFamily="18" charset="0"/>
                        </a:rPr>
                        <m:t>+2</m:t>
                      </m:r>
                      <m:r>
                        <a:rPr lang="en-NZ" i="1">
                          <a:latin typeface="Cambria Math" panose="02040503050406030204" pitchFamily="18" charset="0"/>
                        </a:rPr>
                        <m:t>𝑛</m:t>
                      </m:r>
                      <m:r>
                        <a:rPr lang="en-NZ" i="1">
                          <a:latin typeface="Cambria Math" panose="02040503050406030204" pitchFamily="18" charset="0"/>
                        </a:rPr>
                        <m:t>−3</m:t>
                      </m:r>
                    </m:oMath>
                  </m:oMathPara>
                </a14:m>
                <a:r>
                  <a:rPr lang="en-NZ" dirty="0"/>
                  <a:t/>
                </a:r>
                <a:br>
                  <a:rPr lang="en-NZ" dirty="0"/>
                </a:br>
                <a:endParaRPr lang="en-NZ"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1825624"/>
                <a:ext cx="9042400" cy="4829175"/>
              </a:xfrm>
            </p:spPr>
            <p:txBody>
              <a:bodyPr>
                <a:normAutofit/>
              </a:bodyPr>
              <a:lstStyle/>
              <a:p>
                <a:r>
                  <a:rPr lang="en-NZ" sz="2400" b="0" dirty="0"/>
                  <a:t>Upper bound on complexity </a:t>
                </a:r>
                <a14:m>
                  <m:oMath xmlns:m="http://schemas.openxmlformats.org/officeDocument/2006/math">
                    <m:r>
                      <a:rPr lang="en-NZ" sz="2400" i="1">
                        <a:latin typeface="Cambria Math" panose="02040503050406030204" pitchFamily="18" charset="0"/>
                      </a:rPr>
                      <m:t> </m:t>
                    </m:r>
                  </m:oMath>
                </a14:m>
                <a:r>
                  <a:rPr lang="en-NZ" sz="2400" b="0" dirty="0"/>
                  <a:t> </a:t>
                </a:r>
              </a:p>
              <a:p>
                <a:pPr lvl="1"/>
                <a14:m>
                  <m:oMath xmlns:m="http://schemas.openxmlformats.org/officeDocument/2006/math">
                    <m:r>
                      <a:rPr lang="en-NZ" sz="2000" b="0" i="1" smtClean="0">
                        <a:latin typeface="Cambria Math" panose="02040503050406030204" pitchFamily="18" charset="0"/>
                      </a:rPr>
                      <m:t>𝑂</m:t>
                    </m:r>
                    <m:r>
                      <a:rPr lang="en-NZ" sz="2000" b="0" i="1" smtClean="0">
                        <a:latin typeface="Cambria Math" panose="02040503050406030204" pitchFamily="18" charset="0"/>
                      </a:rPr>
                      <m:t>(</m:t>
                    </m:r>
                    <m:r>
                      <a:rPr lang="en-NZ" sz="2000" b="0" i="1" smtClean="0">
                        <a:latin typeface="Cambria Math" panose="02040503050406030204" pitchFamily="18" charset="0"/>
                      </a:rPr>
                      <m:t>𝑓</m:t>
                    </m:r>
                    <m:d>
                      <m:dPr>
                        <m:ctrlPr>
                          <a:rPr lang="en-NZ" sz="2000" b="0" i="1" smtClean="0">
                            <a:latin typeface="Cambria Math" panose="02040503050406030204" pitchFamily="18" charset="0"/>
                          </a:rPr>
                        </m:ctrlPr>
                      </m:dPr>
                      <m:e>
                        <m:r>
                          <a:rPr lang="en-NZ" sz="2000" b="0" i="1" smtClean="0">
                            <a:latin typeface="Cambria Math" panose="02040503050406030204" pitchFamily="18" charset="0"/>
                          </a:rPr>
                          <m:t>𝑛</m:t>
                        </m:r>
                      </m:e>
                    </m:d>
                    <m:r>
                      <a:rPr lang="en-NZ" sz="2000" b="0" i="1" smtClean="0">
                        <a:latin typeface="Cambria Math" panose="02040503050406030204" pitchFamily="18" charset="0"/>
                      </a:rPr>
                      <m:t>)</m:t>
                    </m:r>
                  </m:oMath>
                </a14:m>
                <a:r>
                  <a:rPr lang="en-NZ" sz="2000" b="0" dirty="0"/>
                  <a:t> if </a:t>
                </a:r>
                <a14:m>
                  <m:oMath xmlns:m="http://schemas.openxmlformats.org/officeDocument/2006/math">
                    <m:r>
                      <a:rPr lang="en-NZ" sz="2000" b="0" i="1" smtClean="0">
                        <a:latin typeface="Cambria Math" panose="02040503050406030204" pitchFamily="18" charset="0"/>
                        <a:ea typeface="Cambria Math" panose="02040503050406030204" pitchFamily="18" charset="0"/>
                      </a:rPr>
                      <m:t>∃ </m:t>
                    </m:r>
                    <m:r>
                      <a:rPr lang="en-NZ" sz="2000" b="0" i="1" smtClean="0">
                        <a:latin typeface="Cambria Math" panose="02040503050406030204" pitchFamily="18" charset="0"/>
                        <a:ea typeface="Cambria Math" panose="02040503050406030204" pitchFamily="18" charset="0"/>
                      </a:rPr>
                      <m:t>𝐶</m:t>
                    </m:r>
                    <m:r>
                      <a:rPr lang="en-NZ" sz="2000" b="0" i="1" smtClean="0">
                        <a:latin typeface="Cambria Math" panose="02040503050406030204" pitchFamily="18" charset="0"/>
                        <a:ea typeface="Cambria Math" panose="02040503050406030204" pitchFamily="18" charset="0"/>
                      </a:rPr>
                      <m:t>, </m:t>
                    </m:r>
                    <m:sSub>
                      <m:sSubPr>
                        <m:ctrlPr>
                          <a:rPr lang="en-NZ" sz="2000" b="0" i="1" smtClean="0">
                            <a:latin typeface="Cambria Math" panose="02040503050406030204" pitchFamily="18" charset="0"/>
                            <a:ea typeface="Cambria Math" panose="02040503050406030204" pitchFamily="18" charset="0"/>
                          </a:rPr>
                        </m:ctrlPr>
                      </m:sSubPr>
                      <m:e>
                        <m:r>
                          <a:rPr lang="en-NZ" sz="2000" b="0" i="1" smtClean="0">
                            <a:latin typeface="Cambria Math" panose="02040503050406030204" pitchFamily="18" charset="0"/>
                            <a:ea typeface="Cambria Math" panose="02040503050406030204" pitchFamily="18" charset="0"/>
                          </a:rPr>
                          <m:t>𝑛</m:t>
                        </m:r>
                      </m:e>
                      <m:sub>
                        <m:r>
                          <a:rPr lang="en-NZ" sz="2000" b="0" i="1" smtClean="0">
                            <a:latin typeface="Cambria Math" panose="02040503050406030204" pitchFamily="18" charset="0"/>
                            <a:ea typeface="Cambria Math" panose="02040503050406030204" pitchFamily="18" charset="0"/>
                          </a:rPr>
                          <m:t>0</m:t>
                        </m:r>
                      </m:sub>
                    </m:sSub>
                    <m:r>
                      <a:rPr lang="en-NZ" sz="2000" b="0" i="1" smtClean="0">
                        <a:latin typeface="Cambria Math" panose="02040503050406030204" pitchFamily="18" charset="0"/>
                        <a:ea typeface="Cambria Math" panose="02040503050406030204" pitchFamily="18" charset="0"/>
                      </a:rPr>
                      <m:t>,</m:t>
                    </m:r>
                  </m:oMath>
                </a14:m>
                <a:r>
                  <a:rPr lang="en-NZ" sz="2000" b="0" dirty="0"/>
                  <a:t> such that </a:t>
                </a:r>
                <a14:m>
                  <m:oMath xmlns:m="http://schemas.openxmlformats.org/officeDocument/2006/math">
                    <m:r>
                      <a:rPr lang="en-NZ" sz="2000" b="0" i="1" smtClean="0">
                        <a:latin typeface="Cambria Math" panose="02040503050406030204" pitchFamily="18" charset="0"/>
                      </a:rPr>
                      <m:t>𝐶</m:t>
                    </m:r>
                    <m:r>
                      <a:rPr lang="en-NZ" sz="2000" b="0" i="1" smtClean="0">
                        <a:latin typeface="Cambria Math" panose="02040503050406030204" pitchFamily="18" charset="0"/>
                      </a:rPr>
                      <m:t>&gt;0,</m:t>
                    </m:r>
                    <m:sSub>
                      <m:sSubPr>
                        <m:ctrlPr>
                          <a:rPr lang="en-NZ" sz="2000" b="0" i="1" smtClean="0">
                            <a:latin typeface="Cambria Math" panose="02040503050406030204" pitchFamily="18" charset="0"/>
                          </a:rPr>
                        </m:ctrlPr>
                      </m:sSubPr>
                      <m:e>
                        <m:r>
                          <a:rPr lang="en-NZ" sz="2000" b="0" i="1" smtClean="0">
                            <a:latin typeface="Cambria Math" panose="02040503050406030204" pitchFamily="18" charset="0"/>
                          </a:rPr>
                          <m:t>𝑛</m:t>
                        </m:r>
                      </m:e>
                      <m:sub>
                        <m:r>
                          <a:rPr lang="en-NZ" sz="2000" b="0" i="1" smtClean="0">
                            <a:latin typeface="Cambria Math" panose="02040503050406030204" pitchFamily="18" charset="0"/>
                          </a:rPr>
                          <m:t>0</m:t>
                        </m:r>
                      </m:sub>
                    </m:sSub>
                    <m:r>
                      <a:rPr lang="en-NZ" sz="2000" b="0" i="1" smtClean="0">
                        <a:latin typeface="Cambria Math" panose="02040503050406030204" pitchFamily="18" charset="0"/>
                      </a:rPr>
                      <m:t>&gt;0</m:t>
                    </m:r>
                  </m:oMath>
                </a14:m>
                <a:r>
                  <a:rPr lang="en-NZ" sz="2000" b="0" dirty="0"/>
                  <a:t> and </a:t>
                </a:r>
                <a14:m>
                  <m:oMath xmlns:m="http://schemas.openxmlformats.org/officeDocument/2006/math">
                    <m:r>
                      <m:rPr>
                        <m:sty m:val="p"/>
                      </m:rPr>
                      <a:rPr lang="en-NZ" sz="2000" b="0" i="0" smtClean="0">
                        <a:latin typeface="Cambria Math" panose="02040503050406030204" pitchFamily="18" charset="0"/>
                      </a:rPr>
                      <m:t>T</m:t>
                    </m:r>
                    <m:d>
                      <m:dPr>
                        <m:ctrlPr>
                          <a:rPr lang="en-NZ" sz="2000" b="0" i="1" smtClean="0">
                            <a:latin typeface="Cambria Math" panose="02040503050406030204" pitchFamily="18" charset="0"/>
                          </a:rPr>
                        </m:ctrlPr>
                      </m:dPr>
                      <m:e>
                        <m:r>
                          <a:rPr lang="en-NZ" sz="2000" b="0" i="1" smtClean="0">
                            <a:latin typeface="Cambria Math" panose="02040503050406030204" pitchFamily="18" charset="0"/>
                          </a:rPr>
                          <m:t>𝑛</m:t>
                        </m:r>
                      </m:e>
                    </m:d>
                    <m:r>
                      <a:rPr lang="en-NZ" sz="2000" b="0" i="1" smtClean="0">
                        <a:latin typeface="Cambria Math" panose="02040503050406030204" pitchFamily="18" charset="0"/>
                        <a:ea typeface="Cambria Math" panose="02040503050406030204" pitchFamily="18" charset="0"/>
                      </a:rPr>
                      <m:t>≤</m:t>
                    </m:r>
                    <m:r>
                      <a:rPr lang="en-NZ" sz="2000" b="0" i="1" smtClean="0">
                        <a:latin typeface="Cambria Math" panose="02040503050406030204" pitchFamily="18" charset="0"/>
                        <a:ea typeface="Cambria Math" panose="02040503050406030204" pitchFamily="18" charset="0"/>
                      </a:rPr>
                      <m:t>𝐶𝑓</m:t>
                    </m:r>
                    <m:d>
                      <m:dPr>
                        <m:ctrlPr>
                          <a:rPr lang="en-NZ" sz="2000" b="0" i="1" smtClean="0">
                            <a:latin typeface="Cambria Math" panose="02040503050406030204" pitchFamily="18" charset="0"/>
                            <a:ea typeface="Cambria Math" panose="02040503050406030204" pitchFamily="18" charset="0"/>
                          </a:rPr>
                        </m:ctrlPr>
                      </m:dPr>
                      <m:e>
                        <m:r>
                          <a:rPr lang="en-NZ" sz="2000" b="0" i="1" smtClean="0">
                            <a:latin typeface="Cambria Math" panose="02040503050406030204" pitchFamily="18" charset="0"/>
                            <a:ea typeface="Cambria Math" panose="02040503050406030204" pitchFamily="18" charset="0"/>
                          </a:rPr>
                          <m:t>𝑛</m:t>
                        </m:r>
                      </m:e>
                    </m:d>
                    <m:r>
                      <a:rPr lang="en-NZ" sz="2000" b="0" i="1" smtClean="0">
                        <a:latin typeface="Cambria Math" panose="02040503050406030204" pitchFamily="18" charset="0"/>
                        <a:ea typeface="Cambria Math" panose="02040503050406030204" pitchFamily="18" charset="0"/>
                      </a:rPr>
                      <m:t> ∀ </m:t>
                    </m:r>
                    <m:r>
                      <a:rPr lang="en-NZ" sz="2000" b="0" i="1" smtClean="0">
                        <a:latin typeface="Cambria Math" panose="02040503050406030204" pitchFamily="18" charset="0"/>
                        <a:ea typeface="Cambria Math" panose="02040503050406030204" pitchFamily="18" charset="0"/>
                      </a:rPr>
                      <m:t>𝑛</m:t>
                    </m:r>
                    <m:r>
                      <a:rPr lang="en-NZ" sz="2000" b="0" i="1" smtClean="0">
                        <a:latin typeface="Cambria Math" panose="02040503050406030204" pitchFamily="18" charset="0"/>
                        <a:ea typeface="Cambria Math" panose="02040503050406030204" pitchFamily="18" charset="0"/>
                      </a:rPr>
                      <m:t>≥</m:t>
                    </m:r>
                    <m:sSub>
                      <m:sSubPr>
                        <m:ctrlPr>
                          <a:rPr lang="en-NZ" sz="2000" b="0" i="1" smtClean="0">
                            <a:latin typeface="Cambria Math" panose="02040503050406030204" pitchFamily="18" charset="0"/>
                            <a:ea typeface="Cambria Math" panose="02040503050406030204" pitchFamily="18" charset="0"/>
                          </a:rPr>
                        </m:ctrlPr>
                      </m:sSubPr>
                      <m:e>
                        <m:r>
                          <a:rPr lang="en-NZ" sz="2000" b="0" i="1" smtClean="0">
                            <a:latin typeface="Cambria Math" panose="02040503050406030204" pitchFamily="18" charset="0"/>
                            <a:ea typeface="Cambria Math" panose="02040503050406030204" pitchFamily="18" charset="0"/>
                          </a:rPr>
                          <m:t>𝑛</m:t>
                        </m:r>
                      </m:e>
                      <m:sub>
                        <m:r>
                          <a:rPr lang="en-NZ" sz="2000" b="0" i="1" smtClean="0">
                            <a:latin typeface="Cambria Math" panose="02040503050406030204" pitchFamily="18" charset="0"/>
                            <a:ea typeface="Cambria Math" panose="02040503050406030204" pitchFamily="18" charset="0"/>
                          </a:rPr>
                          <m:t>0</m:t>
                        </m:r>
                      </m:sub>
                    </m:sSub>
                  </m:oMath>
                </a14:m>
                <a:endParaRPr lang="en-NZ" sz="2000" b="0" dirty="0">
                  <a:ea typeface="Cambria Math" panose="02040503050406030204" pitchFamily="18" charset="0"/>
                </a:endParaRPr>
              </a:p>
              <a:p>
                <a:pPr lvl="1"/>
                <a14:m>
                  <m:oMath xmlns:m="http://schemas.openxmlformats.org/officeDocument/2006/math">
                    <m:sSup>
                      <m:sSupPr>
                        <m:ctrlPr>
                          <a:rPr lang="en-NZ" sz="2000" i="1">
                            <a:latin typeface="Cambria Math" panose="02040503050406030204" pitchFamily="18" charset="0"/>
                          </a:rPr>
                        </m:ctrlPr>
                      </m:sSupPr>
                      <m:e>
                        <m:r>
                          <a:rPr lang="en-NZ" sz="2000" i="1">
                            <a:latin typeface="Cambria Math" panose="02040503050406030204" pitchFamily="18" charset="0"/>
                          </a:rPr>
                          <m:t>𝑛</m:t>
                        </m:r>
                      </m:e>
                      <m:sup>
                        <m:r>
                          <a:rPr lang="en-NZ" sz="2000" i="1">
                            <a:latin typeface="Cambria Math" panose="02040503050406030204" pitchFamily="18" charset="0"/>
                          </a:rPr>
                          <m:t>2</m:t>
                        </m:r>
                      </m:sup>
                    </m:sSup>
                    <m:r>
                      <a:rPr lang="en-NZ" sz="2000" i="1">
                        <a:latin typeface="Cambria Math" panose="02040503050406030204" pitchFamily="18" charset="0"/>
                      </a:rPr>
                      <m:t>+2</m:t>
                    </m:r>
                    <m:r>
                      <a:rPr lang="en-NZ" sz="2000" i="1">
                        <a:latin typeface="Cambria Math" panose="02040503050406030204" pitchFamily="18" charset="0"/>
                      </a:rPr>
                      <m:t>𝑛</m:t>
                    </m:r>
                    <m:r>
                      <a:rPr lang="en-NZ" sz="2000" i="1">
                        <a:latin typeface="Cambria Math" panose="02040503050406030204" pitchFamily="18" charset="0"/>
                      </a:rPr>
                      <m:t>−3≤</m:t>
                    </m:r>
                    <m:r>
                      <a:rPr lang="en-NZ" sz="2000" i="1">
                        <a:latin typeface="Cambria Math" panose="02040503050406030204" pitchFamily="18" charset="0"/>
                        <a:ea typeface="Cambria Math" panose="02040503050406030204" pitchFamily="18" charset="0"/>
                      </a:rPr>
                      <m:t>𝐶</m:t>
                    </m:r>
                    <m:sSup>
                      <m:sSupPr>
                        <m:ctrlPr>
                          <a:rPr lang="en-NZ" sz="2000" i="1">
                            <a:latin typeface="Cambria Math" panose="02040503050406030204" pitchFamily="18" charset="0"/>
                            <a:ea typeface="Cambria Math" panose="02040503050406030204" pitchFamily="18" charset="0"/>
                          </a:rPr>
                        </m:ctrlPr>
                      </m:sSupPr>
                      <m:e>
                        <m:r>
                          <a:rPr lang="en-NZ" sz="2000" i="1">
                            <a:latin typeface="Cambria Math" panose="02040503050406030204" pitchFamily="18" charset="0"/>
                            <a:ea typeface="Cambria Math" panose="02040503050406030204" pitchFamily="18" charset="0"/>
                          </a:rPr>
                          <m:t>𝑛</m:t>
                        </m:r>
                      </m:e>
                      <m:sup>
                        <m:r>
                          <a:rPr lang="en-NZ" sz="2000" i="1">
                            <a:latin typeface="Cambria Math" panose="02040503050406030204" pitchFamily="18" charset="0"/>
                            <a:ea typeface="Cambria Math" panose="02040503050406030204" pitchFamily="18" charset="0"/>
                          </a:rPr>
                          <m:t>2</m:t>
                        </m:r>
                      </m:sup>
                    </m:sSup>
                    <m:r>
                      <a:rPr lang="en-NZ" sz="2000" i="1">
                        <a:latin typeface="Cambria Math" panose="02040503050406030204" pitchFamily="18" charset="0"/>
                        <a:ea typeface="Cambria Math" panose="02040503050406030204" pitchFamily="18" charset="0"/>
                      </a:rPr>
                      <m:t> ∀ </m:t>
                    </m:r>
                    <m:r>
                      <a:rPr lang="en-NZ" sz="2000" i="1">
                        <a:latin typeface="Cambria Math" panose="02040503050406030204" pitchFamily="18" charset="0"/>
                        <a:ea typeface="Cambria Math" panose="02040503050406030204" pitchFamily="18" charset="0"/>
                      </a:rPr>
                      <m:t>𝑛</m:t>
                    </m:r>
                    <m:r>
                      <a:rPr lang="en-NZ" sz="2000" i="1">
                        <a:latin typeface="Cambria Math" panose="02040503050406030204" pitchFamily="18" charset="0"/>
                        <a:ea typeface="Cambria Math" panose="02040503050406030204" pitchFamily="18" charset="0"/>
                      </a:rPr>
                      <m:t>≥1→</m:t>
                    </m:r>
                    <m:r>
                      <a:rPr lang="en-NZ" sz="2000" i="1">
                        <a:latin typeface="Cambria Math" panose="02040503050406030204" pitchFamily="18" charset="0"/>
                        <a:ea typeface="Cambria Math" panose="02040503050406030204" pitchFamily="18" charset="0"/>
                      </a:rPr>
                      <m:t>𝑇</m:t>
                    </m:r>
                    <m:r>
                      <a:rPr lang="en-NZ" sz="2000" i="1">
                        <a:latin typeface="Cambria Math" panose="02040503050406030204" pitchFamily="18" charset="0"/>
                        <a:ea typeface="Cambria Math" panose="02040503050406030204" pitchFamily="18" charset="0"/>
                      </a:rPr>
                      <m:t>(</m:t>
                    </m:r>
                    <m:r>
                      <a:rPr lang="en-NZ" sz="2000" i="1">
                        <a:latin typeface="Cambria Math" panose="02040503050406030204" pitchFamily="18" charset="0"/>
                        <a:ea typeface="Cambria Math" panose="02040503050406030204" pitchFamily="18" charset="0"/>
                      </a:rPr>
                      <m:t>𝑛</m:t>
                    </m:r>
                    <m:r>
                      <a:rPr lang="en-NZ" sz="2000" i="1">
                        <a:latin typeface="Cambria Math" panose="02040503050406030204" pitchFamily="18" charset="0"/>
                        <a:ea typeface="Cambria Math" panose="02040503050406030204" pitchFamily="18" charset="0"/>
                      </a:rPr>
                      <m:t>)</m:t>
                    </m:r>
                  </m:oMath>
                </a14:m>
                <a:r>
                  <a:rPr lang="en-NZ" sz="2000" dirty="0"/>
                  <a:t> is </a:t>
                </a:r>
                <a14:m>
                  <m:oMath xmlns:m="http://schemas.openxmlformats.org/officeDocument/2006/math">
                    <m:r>
                      <a:rPr lang="en-NZ" sz="2000" i="1">
                        <a:latin typeface="Cambria Math" panose="02040503050406030204" pitchFamily="18" charset="0"/>
                      </a:rPr>
                      <m:t>𝑂</m:t>
                    </m:r>
                    <m:d>
                      <m:dPr>
                        <m:ctrlPr>
                          <a:rPr lang="en-NZ" sz="2000" i="1">
                            <a:latin typeface="Cambria Math" panose="02040503050406030204" pitchFamily="18" charset="0"/>
                          </a:rPr>
                        </m:ctrlPr>
                      </m:dPr>
                      <m:e>
                        <m:sSup>
                          <m:sSupPr>
                            <m:ctrlPr>
                              <a:rPr lang="en-NZ" sz="2000" i="1">
                                <a:latin typeface="Cambria Math" panose="02040503050406030204" pitchFamily="18" charset="0"/>
                              </a:rPr>
                            </m:ctrlPr>
                          </m:sSupPr>
                          <m:e>
                            <m:r>
                              <a:rPr lang="en-NZ" sz="2000" i="1">
                                <a:latin typeface="Cambria Math" panose="02040503050406030204" pitchFamily="18" charset="0"/>
                              </a:rPr>
                              <m:t>𝑛</m:t>
                            </m:r>
                          </m:e>
                          <m:sup>
                            <m:r>
                              <a:rPr lang="en-NZ" sz="2000" i="1">
                                <a:latin typeface="Cambria Math" panose="02040503050406030204" pitchFamily="18" charset="0"/>
                              </a:rPr>
                              <m:t>2</m:t>
                            </m:r>
                          </m:sup>
                        </m:sSup>
                      </m:e>
                    </m:d>
                  </m:oMath>
                </a14:m>
                <a:endParaRPr lang="en-NZ" sz="2000" dirty="0"/>
              </a:p>
              <a:p>
                <a:r>
                  <a:rPr lang="en-NZ" sz="2400" dirty="0">
                    <a:ea typeface="Cambria Math" panose="02040503050406030204" pitchFamily="18" charset="0"/>
                  </a:rPr>
                  <a:t>Lower bound on complexity: </a:t>
                </a:r>
              </a:p>
              <a:p>
                <a:pPr lvl="1"/>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Ω</m:t>
                    </m:r>
                    <m:r>
                      <a:rPr lang="en-NZ" sz="2000" i="1">
                        <a:latin typeface="Cambria Math" panose="02040503050406030204" pitchFamily="18" charset="0"/>
                      </a:rPr>
                      <m:t>(</m:t>
                    </m:r>
                    <m:r>
                      <a:rPr lang="en-NZ" sz="2000" i="1">
                        <a:latin typeface="Cambria Math" panose="02040503050406030204" pitchFamily="18" charset="0"/>
                      </a:rPr>
                      <m:t>𝑓</m:t>
                    </m:r>
                    <m:d>
                      <m:dPr>
                        <m:ctrlPr>
                          <a:rPr lang="en-NZ" sz="2000" i="1">
                            <a:latin typeface="Cambria Math" panose="02040503050406030204" pitchFamily="18" charset="0"/>
                          </a:rPr>
                        </m:ctrlPr>
                      </m:dPr>
                      <m:e>
                        <m:r>
                          <a:rPr lang="en-NZ" sz="2000" i="1">
                            <a:latin typeface="Cambria Math" panose="02040503050406030204" pitchFamily="18" charset="0"/>
                          </a:rPr>
                          <m:t>𝑛</m:t>
                        </m:r>
                      </m:e>
                    </m:d>
                    <m:r>
                      <a:rPr lang="en-NZ" sz="2000" i="1">
                        <a:latin typeface="Cambria Math" panose="02040503050406030204" pitchFamily="18" charset="0"/>
                      </a:rPr>
                      <m:t>)</m:t>
                    </m:r>
                  </m:oMath>
                </a14:m>
                <a:r>
                  <a:rPr lang="en-NZ" sz="2000" dirty="0"/>
                  <a:t> if </a:t>
                </a:r>
                <a14:m>
                  <m:oMath xmlns:m="http://schemas.openxmlformats.org/officeDocument/2006/math">
                    <m:r>
                      <a:rPr lang="en-NZ" sz="2000" i="1">
                        <a:latin typeface="Cambria Math" panose="02040503050406030204" pitchFamily="18" charset="0"/>
                        <a:ea typeface="Cambria Math" panose="02040503050406030204" pitchFamily="18" charset="0"/>
                      </a:rPr>
                      <m:t>∃ </m:t>
                    </m:r>
                    <m:r>
                      <a:rPr lang="en-NZ" sz="2000" i="1">
                        <a:latin typeface="Cambria Math" panose="02040503050406030204" pitchFamily="18" charset="0"/>
                        <a:ea typeface="Cambria Math" panose="02040503050406030204" pitchFamily="18" charset="0"/>
                      </a:rPr>
                      <m:t>𝐶</m:t>
                    </m:r>
                    <m:r>
                      <a:rPr lang="en-NZ" sz="2000" i="1">
                        <a:latin typeface="Cambria Math" panose="02040503050406030204" pitchFamily="18" charset="0"/>
                        <a:ea typeface="Cambria Math" panose="02040503050406030204" pitchFamily="18" charset="0"/>
                      </a:rPr>
                      <m:t>, </m:t>
                    </m:r>
                    <m:sSub>
                      <m:sSubPr>
                        <m:ctrlPr>
                          <a:rPr lang="en-NZ" sz="2000" i="1">
                            <a:latin typeface="Cambria Math" panose="02040503050406030204" pitchFamily="18" charset="0"/>
                            <a:ea typeface="Cambria Math" panose="02040503050406030204" pitchFamily="18" charset="0"/>
                          </a:rPr>
                        </m:ctrlPr>
                      </m:sSubPr>
                      <m:e>
                        <m:r>
                          <a:rPr lang="en-NZ" sz="2000" i="1">
                            <a:latin typeface="Cambria Math" panose="02040503050406030204" pitchFamily="18" charset="0"/>
                            <a:ea typeface="Cambria Math" panose="02040503050406030204" pitchFamily="18" charset="0"/>
                          </a:rPr>
                          <m:t>𝑛</m:t>
                        </m:r>
                      </m:e>
                      <m:sub>
                        <m:r>
                          <a:rPr lang="en-NZ" sz="2000" i="1">
                            <a:latin typeface="Cambria Math" panose="02040503050406030204" pitchFamily="18" charset="0"/>
                            <a:ea typeface="Cambria Math" panose="02040503050406030204" pitchFamily="18" charset="0"/>
                          </a:rPr>
                          <m:t>0</m:t>
                        </m:r>
                      </m:sub>
                    </m:sSub>
                    <m:r>
                      <a:rPr lang="en-NZ" sz="2000" i="1">
                        <a:latin typeface="Cambria Math" panose="02040503050406030204" pitchFamily="18" charset="0"/>
                        <a:ea typeface="Cambria Math" panose="02040503050406030204" pitchFamily="18" charset="0"/>
                      </a:rPr>
                      <m:t>,</m:t>
                    </m:r>
                  </m:oMath>
                </a14:m>
                <a:r>
                  <a:rPr lang="en-NZ" sz="2000" dirty="0"/>
                  <a:t> such that </a:t>
                </a:r>
                <a14:m>
                  <m:oMath xmlns:m="http://schemas.openxmlformats.org/officeDocument/2006/math">
                    <m:r>
                      <a:rPr lang="en-NZ" sz="2000" i="1">
                        <a:latin typeface="Cambria Math" panose="02040503050406030204" pitchFamily="18" charset="0"/>
                      </a:rPr>
                      <m:t>𝐶</m:t>
                    </m:r>
                    <m:r>
                      <a:rPr lang="en-NZ" sz="2000" i="1">
                        <a:latin typeface="Cambria Math" panose="02040503050406030204" pitchFamily="18" charset="0"/>
                      </a:rPr>
                      <m:t>&gt;0,</m:t>
                    </m:r>
                    <m:sSub>
                      <m:sSubPr>
                        <m:ctrlPr>
                          <a:rPr lang="en-NZ" sz="2000" i="1">
                            <a:latin typeface="Cambria Math" panose="02040503050406030204" pitchFamily="18" charset="0"/>
                          </a:rPr>
                        </m:ctrlPr>
                      </m:sSubPr>
                      <m:e>
                        <m:r>
                          <a:rPr lang="en-NZ" sz="2000" i="1">
                            <a:latin typeface="Cambria Math" panose="02040503050406030204" pitchFamily="18" charset="0"/>
                          </a:rPr>
                          <m:t>𝑛</m:t>
                        </m:r>
                      </m:e>
                      <m:sub>
                        <m:r>
                          <a:rPr lang="en-NZ" sz="2000" i="1">
                            <a:latin typeface="Cambria Math" panose="02040503050406030204" pitchFamily="18" charset="0"/>
                          </a:rPr>
                          <m:t>0</m:t>
                        </m:r>
                      </m:sub>
                    </m:sSub>
                    <m:r>
                      <a:rPr lang="en-NZ" sz="2000" i="1">
                        <a:latin typeface="Cambria Math" panose="02040503050406030204" pitchFamily="18" charset="0"/>
                      </a:rPr>
                      <m:t>&gt;0</m:t>
                    </m:r>
                  </m:oMath>
                </a14:m>
                <a:r>
                  <a:rPr lang="en-NZ" sz="2000" dirty="0"/>
                  <a:t> and </a:t>
                </a:r>
                <a14:m>
                  <m:oMath xmlns:m="http://schemas.openxmlformats.org/officeDocument/2006/math">
                    <m:r>
                      <m:rPr>
                        <m:sty m:val="p"/>
                      </m:rPr>
                      <a:rPr lang="en-NZ" sz="2000">
                        <a:latin typeface="Cambria Math" panose="02040503050406030204" pitchFamily="18" charset="0"/>
                      </a:rPr>
                      <m:t>T</m:t>
                    </m:r>
                    <m:d>
                      <m:dPr>
                        <m:ctrlPr>
                          <a:rPr lang="en-NZ" sz="2000" i="1">
                            <a:latin typeface="Cambria Math" panose="02040503050406030204" pitchFamily="18" charset="0"/>
                          </a:rPr>
                        </m:ctrlPr>
                      </m:dPr>
                      <m:e>
                        <m:r>
                          <a:rPr lang="en-NZ" sz="2000" i="1">
                            <a:latin typeface="Cambria Math" panose="02040503050406030204" pitchFamily="18" charset="0"/>
                          </a:rPr>
                          <m:t>𝑛</m:t>
                        </m:r>
                      </m:e>
                    </m:d>
                    <m:r>
                      <a:rPr lang="en-NZ" sz="2000" i="1" smtClean="0">
                        <a:latin typeface="Cambria Math" panose="02040503050406030204" pitchFamily="18" charset="0"/>
                        <a:ea typeface="Cambria Math" panose="02040503050406030204" pitchFamily="18" charset="0"/>
                      </a:rPr>
                      <m:t>≥</m:t>
                    </m:r>
                    <m:r>
                      <a:rPr lang="en-NZ" sz="2000" i="1">
                        <a:latin typeface="Cambria Math" panose="02040503050406030204" pitchFamily="18" charset="0"/>
                        <a:ea typeface="Cambria Math" panose="02040503050406030204" pitchFamily="18" charset="0"/>
                      </a:rPr>
                      <m:t>𝐶𝑓</m:t>
                    </m:r>
                    <m:d>
                      <m:dPr>
                        <m:ctrlPr>
                          <a:rPr lang="en-NZ" sz="2000" i="1">
                            <a:latin typeface="Cambria Math" panose="02040503050406030204" pitchFamily="18" charset="0"/>
                            <a:ea typeface="Cambria Math" panose="02040503050406030204" pitchFamily="18" charset="0"/>
                          </a:rPr>
                        </m:ctrlPr>
                      </m:dPr>
                      <m:e>
                        <m:r>
                          <a:rPr lang="en-NZ" sz="2000" i="1">
                            <a:latin typeface="Cambria Math" panose="02040503050406030204" pitchFamily="18" charset="0"/>
                            <a:ea typeface="Cambria Math" panose="02040503050406030204" pitchFamily="18" charset="0"/>
                          </a:rPr>
                          <m:t>𝑛</m:t>
                        </m:r>
                      </m:e>
                    </m:d>
                    <m:r>
                      <a:rPr lang="en-NZ" sz="2000" i="1">
                        <a:latin typeface="Cambria Math" panose="02040503050406030204" pitchFamily="18" charset="0"/>
                        <a:ea typeface="Cambria Math" panose="02040503050406030204" pitchFamily="18" charset="0"/>
                      </a:rPr>
                      <m:t> ∀ </m:t>
                    </m:r>
                    <m:r>
                      <a:rPr lang="en-NZ" sz="2000" i="1">
                        <a:latin typeface="Cambria Math" panose="02040503050406030204" pitchFamily="18" charset="0"/>
                        <a:ea typeface="Cambria Math" panose="02040503050406030204" pitchFamily="18" charset="0"/>
                      </a:rPr>
                      <m:t>𝑛</m:t>
                    </m:r>
                    <m:r>
                      <a:rPr lang="en-NZ" sz="2000" i="1">
                        <a:latin typeface="Cambria Math" panose="02040503050406030204" pitchFamily="18" charset="0"/>
                        <a:ea typeface="Cambria Math" panose="02040503050406030204" pitchFamily="18" charset="0"/>
                      </a:rPr>
                      <m:t>≥</m:t>
                    </m:r>
                    <m:sSub>
                      <m:sSubPr>
                        <m:ctrlPr>
                          <a:rPr lang="en-NZ" sz="2000" i="1">
                            <a:latin typeface="Cambria Math" panose="02040503050406030204" pitchFamily="18" charset="0"/>
                            <a:ea typeface="Cambria Math" panose="02040503050406030204" pitchFamily="18" charset="0"/>
                          </a:rPr>
                        </m:ctrlPr>
                      </m:sSubPr>
                      <m:e>
                        <m:r>
                          <a:rPr lang="en-NZ" sz="2000" i="1">
                            <a:latin typeface="Cambria Math" panose="02040503050406030204" pitchFamily="18" charset="0"/>
                            <a:ea typeface="Cambria Math" panose="02040503050406030204" pitchFamily="18" charset="0"/>
                          </a:rPr>
                          <m:t>𝑛</m:t>
                        </m:r>
                      </m:e>
                      <m:sub>
                        <m:r>
                          <a:rPr lang="en-NZ" sz="2000" i="1">
                            <a:latin typeface="Cambria Math" panose="02040503050406030204" pitchFamily="18" charset="0"/>
                            <a:ea typeface="Cambria Math" panose="02040503050406030204" pitchFamily="18" charset="0"/>
                          </a:rPr>
                          <m:t>0</m:t>
                        </m:r>
                      </m:sub>
                    </m:sSub>
                  </m:oMath>
                </a14:m>
                <a:endParaRPr lang="en-NZ" sz="2000" dirty="0">
                  <a:ea typeface="Cambria Math" panose="02040503050406030204" pitchFamily="18" charset="0"/>
                </a:endParaRPr>
              </a:p>
              <a:p>
                <a:pPr lvl="1"/>
                <a:r>
                  <a:rPr lang="en-NZ" sz="2000" dirty="0"/>
                  <a:t>If </a:t>
                </a:r>
                <a14:m>
                  <m:oMath xmlns:m="http://schemas.openxmlformats.org/officeDocument/2006/math">
                    <m:r>
                      <m:rPr>
                        <m:sty m:val="p"/>
                      </m:rPr>
                      <a:rPr lang="en-NZ" sz="2000" b="0" i="0" smtClean="0">
                        <a:latin typeface="Cambria Math" panose="02040503050406030204" pitchFamily="18" charset="0"/>
                      </a:rPr>
                      <m:t>C</m:t>
                    </m:r>
                    <m:r>
                      <a:rPr lang="en-NZ" sz="2000" b="0" i="0" smtClean="0">
                        <a:latin typeface="Cambria Math" panose="02040503050406030204" pitchFamily="18" charset="0"/>
                      </a:rPr>
                      <m:t>=1, </m:t>
                    </m:r>
                    <m:sSup>
                      <m:sSupPr>
                        <m:ctrlPr>
                          <a:rPr lang="en-NZ" sz="2000" i="1">
                            <a:latin typeface="Cambria Math" panose="02040503050406030204" pitchFamily="18" charset="0"/>
                          </a:rPr>
                        </m:ctrlPr>
                      </m:sSupPr>
                      <m:e>
                        <m:r>
                          <a:rPr lang="en-NZ" sz="2000" i="1">
                            <a:latin typeface="Cambria Math" panose="02040503050406030204" pitchFamily="18" charset="0"/>
                          </a:rPr>
                          <m:t>𝑛</m:t>
                        </m:r>
                      </m:e>
                      <m:sup>
                        <m:r>
                          <a:rPr lang="en-NZ" sz="2000" i="1">
                            <a:latin typeface="Cambria Math" panose="02040503050406030204" pitchFamily="18" charset="0"/>
                          </a:rPr>
                          <m:t>2</m:t>
                        </m:r>
                      </m:sup>
                    </m:sSup>
                    <m:r>
                      <a:rPr lang="en-NZ" sz="2000" i="1">
                        <a:latin typeface="Cambria Math" panose="02040503050406030204" pitchFamily="18" charset="0"/>
                      </a:rPr>
                      <m:t>+2</m:t>
                    </m:r>
                    <m:r>
                      <a:rPr lang="en-NZ" sz="2000" i="1">
                        <a:latin typeface="Cambria Math" panose="02040503050406030204" pitchFamily="18" charset="0"/>
                      </a:rPr>
                      <m:t>𝑛</m:t>
                    </m:r>
                    <m:r>
                      <a:rPr lang="en-NZ" sz="2000" i="1">
                        <a:latin typeface="Cambria Math" panose="02040503050406030204" pitchFamily="18" charset="0"/>
                      </a:rPr>
                      <m:t>−3≥</m:t>
                    </m:r>
                    <m:r>
                      <a:rPr lang="en-NZ" sz="2000" i="1">
                        <a:latin typeface="Cambria Math" panose="02040503050406030204" pitchFamily="18" charset="0"/>
                        <a:ea typeface="Cambria Math" panose="02040503050406030204" pitchFamily="18" charset="0"/>
                      </a:rPr>
                      <m:t>𝐶</m:t>
                    </m:r>
                    <m:sSup>
                      <m:sSupPr>
                        <m:ctrlPr>
                          <a:rPr lang="en-NZ" sz="2000" i="1">
                            <a:latin typeface="Cambria Math" panose="02040503050406030204" pitchFamily="18" charset="0"/>
                            <a:ea typeface="Cambria Math" panose="02040503050406030204" pitchFamily="18" charset="0"/>
                          </a:rPr>
                        </m:ctrlPr>
                      </m:sSupPr>
                      <m:e>
                        <m:r>
                          <a:rPr lang="en-NZ" sz="2000" i="1">
                            <a:latin typeface="Cambria Math" panose="02040503050406030204" pitchFamily="18" charset="0"/>
                            <a:ea typeface="Cambria Math" panose="02040503050406030204" pitchFamily="18" charset="0"/>
                          </a:rPr>
                          <m:t>𝑛</m:t>
                        </m:r>
                      </m:e>
                      <m:sup>
                        <m:r>
                          <a:rPr lang="en-NZ" sz="2000" i="1">
                            <a:latin typeface="Cambria Math" panose="02040503050406030204" pitchFamily="18" charset="0"/>
                            <a:ea typeface="Cambria Math" panose="02040503050406030204" pitchFamily="18" charset="0"/>
                          </a:rPr>
                          <m:t>2</m:t>
                        </m:r>
                      </m:sup>
                    </m:sSup>
                    <m:r>
                      <a:rPr lang="en-NZ" sz="2000" i="1">
                        <a:latin typeface="Cambria Math" panose="02040503050406030204" pitchFamily="18" charset="0"/>
                        <a:ea typeface="Cambria Math" panose="02040503050406030204" pitchFamily="18" charset="0"/>
                      </a:rPr>
                      <m:t> ∀ </m:t>
                    </m:r>
                    <m:r>
                      <a:rPr lang="en-NZ" sz="2000" i="1">
                        <a:latin typeface="Cambria Math" panose="02040503050406030204" pitchFamily="18" charset="0"/>
                        <a:ea typeface="Cambria Math" panose="02040503050406030204" pitchFamily="18" charset="0"/>
                      </a:rPr>
                      <m:t>𝑛</m:t>
                    </m:r>
                    <m:r>
                      <a:rPr lang="en-NZ" sz="2000" i="1">
                        <a:latin typeface="Cambria Math" panose="02040503050406030204" pitchFamily="18" charset="0"/>
                        <a:ea typeface="Cambria Math" panose="02040503050406030204" pitchFamily="18" charset="0"/>
                      </a:rPr>
                      <m:t>≥1→</m:t>
                    </m:r>
                    <m:r>
                      <a:rPr lang="en-NZ" sz="2000" i="1">
                        <a:latin typeface="Cambria Math" panose="02040503050406030204" pitchFamily="18" charset="0"/>
                        <a:ea typeface="Cambria Math" panose="02040503050406030204" pitchFamily="18" charset="0"/>
                      </a:rPr>
                      <m:t>𝑇</m:t>
                    </m:r>
                    <m:r>
                      <a:rPr lang="en-NZ" sz="2000" i="1">
                        <a:latin typeface="Cambria Math" panose="02040503050406030204" pitchFamily="18" charset="0"/>
                        <a:ea typeface="Cambria Math" panose="02040503050406030204" pitchFamily="18" charset="0"/>
                      </a:rPr>
                      <m:t>(</m:t>
                    </m:r>
                    <m:r>
                      <a:rPr lang="en-NZ" sz="2000" i="1">
                        <a:latin typeface="Cambria Math" panose="02040503050406030204" pitchFamily="18" charset="0"/>
                        <a:ea typeface="Cambria Math" panose="02040503050406030204" pitchFamily="18" charset="0"/>
                      </a:rPr>
                      <m:t>𝑛</m:t>
                    </m:r>
                    <m:r>
                      <a:rPr lang="en-NZ" sz="2000" i="1">
                        <a:latin typeface="Cambria Math" panose="02040503050406030204" pitchFamily="18" charset="0"/>
                        <a:ea typeface="Cambria Math" panose="02040503050406030204" pitchFamily="18" charset="0"/>
                      </a:rPr>
                      <m:t>)</m:t>
                    </m:r>
                  </m:oMath>
                </a14:m>
                <a:r>
                  <a:rPr lang="en-NZ" sz="2000" dirty="0"/>
                  <a:t> is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Ω</m:t>
                    </m:r>
                    <m:d>
                      <m:dPr>
                        <m:ctrlPr>
                          <a:rPr lang="en-NZ" sz="2000" i="1">
                            <a:latin typeface="Cambria Math" panose="02040503050406030204" pitchFamily="18" charset="0"/>
                          </a:rPr>
                        </m:ctrlPr>
                      </m:dPr>
                      <m:e>
                        <m:sSup>
                          <m:sSupPr>
                            <m:ctrlPr>
                              <a:rPr lang="en-NZ" sz="2000" i="1">
                                <a:latin typeface="Cambria Math" panose="02040503050406030204" pitchFamily="18" charset="0"/>
                              </a:rPr>
                            </m:ctrlPr>
                          </m:sSupPr>
                          <m:e>
                            <m:r>
                              <a:rPr lang="en-NZ" sz="2000" i="1">
                                <a:latin typeface="Cambria Math" panose="02040503050406030204" pitchFamily="18" charset="0"/>
                              </a:rPr>
                              <m:t>𝑛</m:t>
                            </m:r>
                          </m:e>
                          <m:sup>
                            <m:r>
                              <a:rPr lang="en-NZ" sz="2000" i="1">
                                <a:latin typeface="Cambria Math" panose="02040503050406030204" pitchFamily="18" charset="0"/>
                              </a:rPr>
                              <m:t>2</m:t>
                            </m:r>
                          </m:sup>
                        </m:sSup>
                      </m:e>
                    </m:d>
                  </m:oMath>
                </a14:m>
                <a:endParaRPr lang="en-NZ" sz="2000" dirty="0"/>
              </a:p>
              <a:p>
                <a:r>
                  <a:rPr lang="en-NZ" sz="2400" dirty="0"/>
                  <a:t>Tight bound on complexity</a:t>
                </a:r>
              </a:p>
              <a:p>
                <a:pPr lvl="1"/>
                <a14:m>
                  <m:oMath xmlns:m="http://schemas.openxmlformats.org/officeDocument/2006/math">
                    <m:r>
                      <a:rPr lang="el-GR" sz="1600" i="1" smtClean="0">
                        <a:latin typeface="Cambria Math" panose="02040503050406030204" pitchFamily="18" charset="0"/>
                        <a:ea typeface="Cambria Math" panose="02040503050406030204" pitchFamily="18" charset="0"/>
                      </a:rPr>
                      <m:t>𝜃</m:t>
                    </m:r>
                    <m:r>
                      <a:rPr lang="en-NZ" sz="1600" i="1">
                        <a:latin typeface="Cambria Math" panose="02040503050406030204" pitchFamily="18" charset="0"/>
                      </a:rPr>
                      <m:t>(</m:t>
                    </m:r>
                    <m:r>
                      <a:rPr lang="en-NZ" sz="1600" i="1">
                        <a:latin typeface="Cambria Math" panose="02040503050406030204" pitchFamily="18" charset="0"/>
                      </a:rPr>
                      <m:t>𝑓</m:t>
                    </m:r>
                    <m:d>
                      <m:dPr>
                        <m:ctrlPr>
                          <a:rPr lang="en-NZ" sz="1600" i="1">
                            <a:latin typeface="Cambria Math" panose="02040503050406030204" pitchFamily="18" charset="0"/>
                          </a:rPr>
                        </m:ctrlPr>
                      </m:dPr>
                      <m:e>
                        <m:r>
                          <a:rPr lang="en-NZ" sz="1600" i="1">
                            <a:latin typeface="Cambria Math" panose="02040503050406030204" pitchFamily="18" charset="0"/>
                          </a:rPr>
                          <m:t>𝑛</m:t>
                        </m:r>
                      </m:e>
                    </m:d>
                    <m:r>
                      <a:rPr lang="en-NZ" sz="1600" i="1">
                        <a:latin typeface="Cambria Math" panose="02040503050406030204" pitchFamily="18" charset="0"/>
                      </a:rPr>
                      <m:t>)</m:t>
                    </m:r>
                  </m:oMath>
                </a14:m>
                <a:r>
                  <a:rPr lang="en-NZ" sz="1600" dirty="0"/>
                  <a:t> if </a:t>
                </a:r>
                <a14:m>
                  <m:oMath xmlns:m="http://schemas.openxmlformats.org/officeDocument/2006/math">
                    <m:r>
                      <a:rPr lang="en-NZ" sz="1600" i="1">
                        <a:latin typeface="Cambria Math" panose="02040503050406030204" pitchFamily="18" charset="0"/>
                        <a:ea typeface="Cambria Math" panose="02040503050406030204" pitchFamily="18" charset="0"/>
                      </a:rPr>
                      <m:t>∃ </m:t>
                    </m:r>
                    <m:sSub>
                      <m:sSubPr>
                        <m:ctrlPr>
                          <a:rPr lang="en-NZ" sz="1600" i="1" smtClean="0">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𝐶</m:t>
                        </m:r>
                      </m:e>
                      <m:sub>
                        <m:r>
                          <a:rPr lang="en-NZ" sz="1600" b="0" i="1" smtClean="0">
                            <a:latin typeface="Cambria Math" panose="02040503050406030204" pitchFamily="18" charset="0"/>
                            <a:ea typeface="Cambria Math" panose="02040503050406030204" pitchFamily="18" charset="0"/>
                          </a:rPr>
                          <m:t>1</m:t>
                        </m:r>
                      </m:sub>
                    </m:sSub>
                    <m:r>
                      <a:rPr lang="en-NZ" sz="1600" b="0" i="1" smtClean="0">
                        <a:latin typeface="Cambria Math" panose="02040503050406030204" pitchFamily="18" charset="0"/>
                        <a:ea typeface="Cambria Math" panose="02040503050406030204" pitchFamily="18" charset="0"/>
                      </a:rPr>
                      <m:t>&gt;0,</m:t>
                    </m:r>
                    <m:sSub>
                      <m:sSubPr>
                        <m:ctrlPr>
                          <a:rPr lang="en-NZ" sz="1600" b="0" i="1" smtClean="0">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𝐶</m:t>
                        </m:r>
                      </m:e>
                      <m:sub>
                        <m:r>
                          <a:rPr lang="en-NZ" sz="1600" b="0" i="1" smtClean="0">
                            <a:latin typeface="Cambria Math" panose="02040503050406030204" pitchFamily="18" charset="0"/>
                            <a:ea typeface="Cambria Math" panose="02040503050406030204" pitchFamily="18" charset="0"/>
                          </a:rPr>
                          <m:t>2</m:t>
                        </m:r>
                      </m:sub>
                    </m:sSub>
                    <m:r>
                      <a:rPr lang="en-NZ" sz="1600" b="0" i="1" smtClean="0">
                        <a:latin typeface="Cambria Math" panose="02040503050406030204" pitchFamily="18" charset="0"/>
                        <a:ea typeface="Cambria Math" panose="02040503050406030204" pitchFamily="18" charset="0"/>
                      </a:rPr>
                      <m:t>&gt;0,</m:t>
                    </m:r>
                    <m:r>
                      <a:rPr lang="en-NZ" sz="1600" i="1">
                        <a:latin typeface="Cambria Math" panose="02040503050406030204" pitchFamily="18" charset="0"/>
                        <a:ea typeface="Cambria Math" panose="02040503050406030204" pitchFamily="18" charset="0"/>
                      </a:rPr>
                      <m:t> </m:t>
                    </m:r>
                    <m:sSub>
                      <m:sSubPr>
                        <m:ctrlPr>
                          <a:rPr lang="en-NZ" sz="1600" i="1">
                            <a:latin typeface="Cambria Math" panose="02040503050406030204" pitchFamily="18" charset="0"/>
                            <a:ea typeface="Cambria Math" panose="02040503050406030204" pitchFamily="18" charset="0"/>
                          </a:rPr>
                        </m:ctrlPr>
                      </m:sSubPr>
                      <m:e>
                        <m:r>
                          <a:rPr lang="en-NZ" sz="1600" i="1">
                            <a:latin typeface="Cambria Math" panose="02040503050406030204" pitchFamily="18" charset="0"/>
                            <a:ea typeface="Cambria Math" panose="02040503050406030204" pitchFamily="18" charset="0"/>
                          </a:rPr>
                          <m:t>𝑛</m:t>
                        </m:r>
                      </m:e>
                      <m:sub>
                        <m:r>
                          <a:rPr lang="en-NZ" sz="1600" i="1">
                            <a:latin typeface="Cambria Math" panose="02040503050406030204" pitchFamily="18" charset="0"/>
                            <a:ea typeface="Cambria Math" panose="02040503050406030204" pitchFamily="18" charset="0"/>
                          </a:rPr>
                          <m:t>0</m:t>
                        </m:r>
                      </m:sub>
                    </m:sSub>
                    <m:r>
                      <a:rPr lang="en-NZ" sz="1600" b="0" i="1" smtClean="0">
                        <a:latin typeface="Cambria Math" panose="02040503050406030204" pitchFamily="18" charset="0"/>
                        <a:ea typeface="Cambria Math" panose="02040503050406030204" pitchFamily="18" charset="0"/>
                      </a:rPr>
                      <m:t>&gt;0</m:t>
                    </m:r>
                    <m:r>
                      <a:rPr lang="en-NZ" sz="1600" i="1">
                        <a:latin typeface="Cambria Math" panose="02040503050406030204" pitchFamily="18" charset="0"/>
                        <a:ea typeface="Cambria Math" panose="02040503050406030204" pitchFamily="18" charset="0"/>
                      </a:rPr>
                      <m:t>,</m:t>
                    </m:r>
                  </m:oMath>
                </a14:m>
                <a:r>
                  <a:rPr lang="en-NZ" sz="1600" dirty="0"/>
                  <a:t> such that </a:t>
                </a:r>
                <a14:m>
                  <m:oMath xmlns:m="http://schemas.openxmlformats.org/officeDocument/2006/math">
                    <m:r>
                      <m:rPr>
                        <m:sty m:val="p"/>
                      </m:rPr>
                      <a:rPr lang="en-NZ" sz="1600">
                        <a:latin typeface="Cambria Math" panose="02040503050406030204" pitchFamily="18" charset="0"/>
                      </a:rPr>
                      <m:t>T</m:t>
                    </m:r>
                    <m:d>
                      <m:dPr>
                        <m:ctrlPr>
                          <a:rPr lang="en-NZ" sz="1600" i="1">
                            <a:latin typeface="Cambria Math" panose="02040503050406030204" pitchFamily="18" charset="0"/>
                          </a:rPr>
                        </m:ctrlPr>
                      </m:dPr>
                      <m:e>
                        <m:r>
                          <a:rPr lang="en-NZ" sz="1600" i="1">
                            <a:latin typeface="Cambria Math" panose="02040503050406030204" pitchFamily="18" charset="0"/>
                          </a:rPr>
                          <m:t>𝑛</m:t>
                        </m:r>
                      </m:e>
                    </m:d>
                    <m:r>
                      <a:rPr lang="en-NZ" sz="1600" i="1">
                        <a:latin typeface="Cambria Math" panose="02040503050406030204" pitchFamily="18" charset="0"/>
                        <a:ea typeface="Cambria Math" panose="02040503050406030204" pitchFamily="18" charset="0"/>
                      </a:rPr>
                      <m:t>≥</m:t>
                    </m:r>
                    <m:sSub>
                      <m:sSubPr>
                        <m:ctrlPr>
                          <a:rPr lang="en-NZ" sz="1600" i="1" smtClean="0">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𝐶</m:t>
                        </m:r>
                      </m:e>
                      <m:sub>
                        <m:r>
                          <a:rPr lang="en-NZ" sz="1600" b="0" i="1" smtClean="0">
                            <a:latin typeface="Cambria Math" panose="02040503050406030204" pitchFamily="18" charset="0"/>
                            <a:ea typeface="Cambria Math" panose="02040503050406030204" pitchFamily="18" charset="0"/>
                          </a:rPr>
                          <m:t>1</m:t>
                        </m:r>
                      </m:sub>
                    </m:sSub>
                    <m:r>
                      <a:rPr lang="en-NZ" sz="1600" i="1" smtClean="0">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𝑓</m:t>
                    </m:r>
                    <m:r>
                      <a:rPr lang="en-NZ" sz="1600" b="0" i="1" smtClean="0">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𝑛</m:t>
                    </m:r>
                    <m:r>
                      <a:rPr lang="en-NZ" sz="1600" b="0" i="1" smtClean="0">
                        <a:latin typeface="Cambria Math" panose="02040503050406030204" pitchFamily="18" charset="0"/>
                        <a:ea typeface="Cambria Math" panose="02040503050406030204" pitchFamily="18" charset="0"/>
                      </a:rPr>
                      <m:t>)</m:t>
                    </m:r>
                    <m:r>
                      <a:rPr lang="en-NZ" sz="1600" b="0" i="0" smtClean="0">
                        <a:latin typeface="Cambria Math" panose="02040503050406030204" pitchFamily="18" charset="0"/>
                        <a:ea typeface="Cambria Math" panose="02040503050406030204" pitchFamily="18" charset="0"/>
                      </a:rPr>
                      <m:t> </m:t>
                    </m:r>
                    <m:r>
                      <m:rPr>
                        <m:sty m:val="p"/>
                      </m:rPr>
                      <a:rPr lang="en-NZ" sz="1600" b="0" i="0" smtClean="0">
                        <a:latin typeface="Cambria Math" panose="02040503050406030204" pitchFamily="18" charset="0"/>
                        <a:ea typeface="Cambria Math" panose="02040503050406030204" pitchFamily="18" charset="0"/>
                      </a:rPr>
                      <m:t>and</m:t>
                    </m:r>
                    <m:r>
                      <a:rPr lang="en-NZ" sz="1600" b="0" i="0" smtClean="0">
                        <a:latin typeface="Cambria Math" panose="02040503050406030204" pitchFamily="18" charset="0"/>
                        <a:ea typeface="Cambria Math" panose="02040503050406030204" pitchFamily="18" charset="0"/>
                      </a:rPr>
                      <m:t> </m:t>
                    </m:r>
                    <m:sSub>
                      <m:sSubPr>
                        <m:ctrlPr>
                          <a:rPr lang="en-NZ" sz="1600" i="1" smtClean="0">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𝑇</m:t>
                        </m:r>
                        <m:r>
                          <a:rPr lang="en-NZ" sz="1600" b="0" i="1" smtClean="0">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𝑛</m:t>
                        </m:r>
                        <m:r>
                          <a:rPr lang="en-NZ" sz="1600" b="0" i="1" smtClean="0">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𝐶</m:t>
                        </m:r>
                      </m:e>
                      <m:sub>
                        <m:r>
                          <a:rPr lang="en-NZ" sz="1600" b="0" i="1" smtClean="0">
                            <a:latin typeface="Cambria Math" panose="02040503050406030204" pitchFamily="18" charset="0"/>
                            <a:ea typeface="Cambria Math" panose="02040503050406030204" pitchFamily="18" charset="0"/>
                          </a:rPr>
                          <m:t>2</m:t>
                        </m:r>
                      </m:sub>
                    </m:sSub>
                    <m:r>
                      <a:rPr lang="en-NZ" sz="1600" i="1" smtClean="0">
                        <a:latin typeface="Cambria Math" panose="02040503050406030204" pitchFamily="18" charset="0"/>
                        <a:ea typeface="Cambria Math" panose="02040503050406030204" pitchFamily="18" charset="0"/>
                      </a:rPr>
                      <m:t>∙</m:t>
                    </m:r>
                    <m:r>
                      <a:rPr lang="en-NZ" sz="1600" i="1">
                        <a:latin typeface="Cambria Math" panose="02040503050406030204" pitchFamily="18" charset="0"/>
                        <a:ea typeface="Cambria Math" panose="02040503050406030204" pitchFamily="18" charset="0"/>
                      </a:rPr>
                      <m:t>𝑓</m:t>
                    </m:r>
                    <m:d>
                      <m:dPr>
                        <m:ctrlPr>
                          <a:rPr lang="en-NZ" sz="1600" i="1">
                            <a:latin typeface="Cambria Math" panose="02040503050406030204" pitchFamily="18" charset="0"/>
                            <a:ea typeface="Cambria Math" panose="02040503050406030204" pitchFamily="18" charset="0"/>
                          </a:rPr>
                        </m:ctrlPr>
                      </m:dPr>
                      <m:e>
                        <m:r>
                          <a:rPr lang="en-NZ" sz="1600" i="1">
                            <a:latin typeface="Cambria Math" panose="02040503050406030204" pitchFamily="18" charset="0"/>
                            <a:ea typeface="Cambria Math" panose="02040503050406030204" pitchFamily="18" charset="0"/>
                          </a:rPr>
                          <m:t>𝑛</m:t>
                        </m:r>
                      </m:e>
                    </m:d>
                    <m:r>
                      <a:rPr lang="en-NZ" sz="1600" i="1">
                        <a:latin typeface="Cambria Math" panose="02040503050406030204" pitchFamily="18" charset="0"/>
                        <a:ea typeface="Cambria Math" panose="02040503050406030204" pitchFamily="18" charset="0"/>
                      </a:rPr>
                      <m:t> ∀ </m:t>
                    </m:r>
                    <m:r>
                      <a:rPr lang="en-NZ" sz="1600" i="1">
                        <a:latin typeface="Cambria Math" panose="02040503050406030204" pitchFamily="18" charset="0"/>
                        <a:ea typeface="Cambria Math" panose="02040503050406030204" pitchFamily="18" charset="0"/>
                      </a:rPr>
                      <m:t>𝑛</m:t>
                    </m:r>
                    <m:r>
                      <a:rPr lang="en-NZ" sz="1600" i="1">
                        <a:latin typeface="Cambria Math" panose="02040503050406030204" pitchFamily="18" charset="0"/>
                        <a:ea typeface="Cambria Math" panose="02040503050406030204" pitchFamily="18" charset="0"/>
                      </a:rPr>
                      <m:t>≥</m:t>
                    </m:r>
                    <m:sSub>
                      <m:sSubPr>
                        <m:ctrlPr>
                          <a:rPr lang="en-NZ" sz="1600" i="1">
                            <a:latin typeface="Cambria Math" panose="02040503050406030204" pitchFamily="18" charset="0"/>
                            <a:ea typeface="Cambria Math" panose="02040503050406030204" pitchFamily="18" charset="0"/>
                          </a:rPr>
                        </m:ctrlPr>
                      </m:sSubPr>
                      <m:e>
                        <m:r>
                          <a:rPr lang="en-NZ" sz="1600" i="1">
                            <a:latin typeface="Cambria Math" panose="02040503050406030204" pitchFamily="18" charset="0"/>
                            <a:ea typeface="Cambria Math" panose="02040503050406030204" pitchFamily="18" charset="0"/>
                          </a:rPr>
                          <m:t>𝑛</m:t>
                        </m:r>
                      </m:e>
                      <m:sub>
                        <m:r>
                          <a:rPr lang="en-NZ" sz="1600" i="1">
                            <a:latin typeface="Cambria Math" panose="02040503050406030204" pitchFamily="18" charset="0"/>
                            <a:ea typeface="Cambria Math" panose="02040503050406030204" pitchFamily="18" charset="0"/>
                          </a:rPr>
                          <m:t>0</m:t>
                        </m:r>
                      </m:sub>
                    </m:sSub>
                  </m:oMath>
                </a14:m>
                <a:endParaRPr lang="en-NZ" sz="1600" dirty="0">
                  <a:ea typeface="Cambria Math" panose="02040503050406030204" pitchFamily="18" charset="0"/>
                </a:endParaRPr>
              </a:p>
              <a:p>
                <a:pPr lvl="1"/>
                <a14:m>
                  <m:oMath xmlns:m="http://schemas.openxmlformats.org/officeDocument/2006/math">
                    <m:r>
                      <a:rPr lang="en-NZ" sz="2000" b="0" i="1" smtClean="0">
                        <a:latin typeface="Cambria Math" panose="02040503050406030204" pitchFamily="18" charset="0"/>
                        <a:ea typeface="Cambria Math" panose="02040503050406030204" pitchFamily="18" charset="0"/>
                      </a:rPr>
                      <m:t>𝑇</m:t>
                    </m:r>
                    <m:d>
                      <m:dPr>
                        <m:ctrlPr>
                          <a:rPr lang="en-NZ" sz="2000" b="0" i="1" smtClean="0">
                            <a:latin typeface="Cambria Math" panose="02040503050406030204" pitchFamily="18" charset="0"/>
                            <a:ea typeface="Cambria Math" panose="02040503050406030204" pitchFamily="18" charset="0"/>
                          </a:rPr>
                        </m:ctrlPr>
                      </m:dPr>
                      <m:e>
                        <m:r>
                          <a:rPr lang="en-NZ" sz="2000" b="0" i="1" smtClean="0">
                            <a:latin typeface="Cambria Math" panose="02040503050406030204" pitchFamily="18" charset="0"/>
                            <a:ea typeface="Cambria Math" panose="02040503050406030204" pitchFamily="18" charset="0"/>
                          </a:rPr>
                          <m:t>𝑛</m:t>
                        </m:r>
                      </m:e>
                    </m:d>
                    <m:r>
                      <a:rPr lang="en-NZ" sz="2000" b="0" i="1" smtClean="0">
                        <a:latin typeface="Cambria Math" panose="02040503050406030204" pitchFamily="18" charset="0"/>
                        <a:ea typeface="Cambria Math" panose="02040503050406030204" pitchFamily="18" charset="0"/>
                      </a:rPr>
                      <m:t>=</m:t>
                    </m:r>
                    <m:r>
                      <a:rPr lang="en-NZ" sz="2000" b="0" i="1" smtClean="0">
                        <a:latin typeface="Cambria Math" panose="02040503050406030204" pitchFamily="18" charset="0"/>
                        <a:ea typeface="Cambria Math" panose="02040503050406030204" pitchFamily="18" charset="0"/>
                      </a:rPr>
                      <m:t>𝜃</m:t>
                    </m:r>
                    <m:r>
                      <a:rPr lang="en-NZ" sz="2000" b="0" i="1" smtClean="0">
                        <a:latin typeface="Cambria Math" panose="02040503050406030204" pitchFamily="18" charset="0"/>
                        <a:ea typeface="Cambria Math" panose="02040503050406030204" pitchFamily="18" charset="0"/>
                      </a:rPr>
                      <m:t>(</m:t>
                    </m:r>
                    <m:sSup>
                      <m:sSupPr>
                        <m:ctrlPr>
                          <a:rPr lang="en-NZ" sz="2000" b="0" i="1" smtClean="0">
                            <a:latin typeface="Cambria Math" panose="02040503050406030204" pitchFamily="18" charset="0"/>
                            <a:ea typeface="Cambria Math" panose="02040503050406030204" pitchFamily="18" charset="0"/>
                          </a:rPr>
                        </m:ctrlPr>
                      </m:sSupPr>
                      <m:e>
                        <m:r>
                          <a:rPr lang="en-NZ" sz="2000" b="0" i="1" smtClean="0">
                            <a:latin typeface="Cambria Math" panose="02040503050406030204" pitchFamily="18" charset="0"/>
                            <a:ea typeface="Cambria Math" panose="02040503050406030204" pitchFamily="18" charset="0"/>
                          </a:rPr>
                          <m:t>𝑛</m:t>
                        </m:r>
                      </m:e>
                      <m:sup>
                        <m:r>
                          <a:rPr lang="en-NZ" sz="2000" b="0" i="1" smtClean="0">
                            <a:latin typeface="Cambria Math" panose="02040503050406030204" pitchFamily="18" charset="0"/>
                            <a:ea typeface="Cambria Math" panose="02040503050406030204" pitchFamily="18" charset="0"/>
                          </a:rPr>
                          <m:t>2</m:t>
                        </m:r>
                      </m:sup>
                    </m:sSup>
                    <m:r>
                      <a:rPr lang="en-NZ" sz="2000" b="0" i="1" smtClean="0">
                        <a:latin typeface="Cambria Math" panose="02040503050406030204" pitchFamily="18" charset="0"/>
                        <a:ea typeface="Cambria Math" panose="02040503050406030204" pitchFamily="18" charset="0"/>
                      </a:rPr>
                      <m:t>)</m:t>
                    </m:r>
                  </m:oMath>
                </a14:m>
                <a:endParaRPr lang="en-NZ" sz="2000" dirty="0">
                  <a:ea typeface="Cambria Math" panose="02040503050406030204" pitchFamily="18" charset="0"/>
                </a:endParaRPr>
              </a:p>
              <a:p>
                <a:pPr lvl="1"/>
                <a:endParaRPr lang="en-NZ" sz="2000" dirty="0"/>
              </a:p>
              <a:p>
                <a:pPr lvl="1"/>
                <a:endParaRPr lang="en-NZ" sz="2000" b="0" dirty="0"/>
              </a:p>
              <a:p>
                <a:endParaRPr lang="en-NZ" sz="2400" b="0" dirty="0"/>
              </a:p>
              <a:p>
                <a:pPr lvl="1"/>
                <a:endParaRPr lang="en-NZ" sz="2000" dirty="0"/>
              </a:p>
              <a:p>
                <a:endParaRPr lang="en-NZ" sz="2400" dirty="0"/>
              </a:p>
              <a:p>
                <a:endParaRPr lang="en-NZ"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1825624"/>
                <a:ext cx="9042400" cy="4829175"/>
              </a:xfrm>
              <a:blipFill>
                <a:blip r:embed="rId4"/>
                <a:stretch>
                  <a:fillRect l="-944" t="-1765"/>
                </a:stretch>
              </a:blipFill>
            </p:spPr>
            <p:txBody>
              <a:bodyPr/>
              <a:lstStyle/>
              <a:p>
                <a:r>
                  <a:rPr lang="en-NZ">
                    <a:noFill/>
                  </a:rPr>
                  <a:t> </a:t>
                </a:r>
              </a:p>
            </p:txBody>
          </p:sp>
        </mc:Fallback>
      </mc:AlternateContent>
      <p:sp>
        <p:nvSpPr>
          <p:cNvPr id="4" name="Title 1">
            <a:extLst>
              <a:ext uri="{FF2B5EF4-FFF2-40B4-BE49-F238E27FC236}">
                <a16:creationId xmlns:a16="http://schemas.microsoft.com/office/drawing/2014/main" id="{38064170-8B8B-420F-A3E5-3DAD4A8E635A}"/>
              </a:ext>
            </a:extLst>
          </p:cNvPr>
          <p:cNvSpPr txBox="1">
            <a:spLocks/>
          </p:cNvSpPr>
          <p:nvPr/>
        </p:nvSpPr>
        <p:spPr>
          <a:xfrm>
            <a:off x="628650" y="5456689"/>
            <a:ext cx="8413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 not worry! This material is optional</a:t>
            </a:r>
          </a:p>
        </p:txBody>
      </p:sp>
    </p:spTree>
    <p:extLst>
      <p:ext uri="{BB962C8B-B14F-4D97-AF65-F5344CB8AC3E}">
        <p14:creationId xmlns:p14="http://schemas.microsoft.com/office/powerpoint/2010/main" val="419594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Performance of Python Data Structures</a:t>
            </a:r>
          </a:p>
        </p:txBody>
      </p:sp>
      <p:sp>
        <p:nvSpPr>
          <p:cNvPr id="3" name="Content Placeholder 2"/>
          <p:cNvSpPr>
            <a:spLocks noGrp="1"/>
          </p:cNvSpPr>
          <p:nvPr>
            <p:ph idx="1"/>
          </p:nvPr>
        </p:nvSpPr>
        <p:spPr/>
        <p:txBody>
          <a:bodyPr/>
          <a:lstStyle/>
          <a:p>
            <a:r>
              <a:rPr lang="en-US" dirty="0"/>
              <a:t>We will study Big-O performance for common python operations on lists and dictionaries (hashes)</a:t>
            </a:r>
          </a:p>
          <a:p>
            <a:endParaRPr lang="en-US" dirty="0"/>
          </a:p>
          <a:p>
            <a:r>
              <a:rPr lang="en-US" dirty="0"/>
              <a:t>It is important for you to understand the efficiency of these Python data structures because they are the building blocks we will use as we implement other data structures in the remainder of the course</a:t>
            </a:r>
          </a:p>
          <a:p>
            <a:endParaRPr lang="en-US" dirty="0"/>
          </a:p>
        </p:txBody>
      </p:sp>
    </p:spTree>
    <p:extLst>
      <p:ext uri="{BB962C8B-B14F-4D97-AF65-F5344CB8AC3E}">
        <p14:creationId xmlns:p14="http://schemas.microsoft.com/office/powerpoint/2010/main" val="8564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628650" y="1825624"/>
            <a:ext cx="5404230" cy="5032375"/>
          </a:xfrm>
        </p:spPr>
        <p:txBody>
          <a:bodyPr>
            <a:normAutofit fontScale="70000" lnSpcReduction="20000"/>
          </a:bodyPr>
          <a:lstStyle/>
          <a:p>
            <a:r>
              <a:rPr lang="en-US" dirty="0"/>
              <a:t>The designers of Python had many choices to make when they implemented the list data structure. </a:t>
            </a:r>
          </a:p>
          <a:p>
            <a:endParaRPr lang="en-US" dirty="0"/>
          </a:p>
          <a:p>
            <a:r>
              <a:rPr lang="en-US" dirty="0"/>
              <a:t>Each of these choices could have an impact on how fast list operations perform. </a:t>
            </a:r>
          </a:p>
          <a:p>
            <a:endParaRPr lang="en-US" dirty="0"/>
          </a:p>
          <a:p>
            <a:r>
              <a:rPr lang="en-US" dirty="0"/>
              <a:t>To help them make the right choices they looked at the ways that people would most commonly use the list data structure and </a:t>
            </a:r>
            <a:r>
              <a:rPr lang="en-US" b="1" dirty="0">
                <a:solidFill>
                  <a:srgbClr val="FF0000"/>
                </a:solidFill>
              </a:rPr>
              <a:t>they optimized their implementation of a list so that the most common operations were very fast.</a:t>
            </a:r>
            <a:r>
              <a:rPr lang="en-US" dirty="0"/>
              <a:t> </a:t>
            </a:r>
          </a:p>
          <a:p>
            <a:endParaRPr lang="en-US" dirty="0"/>
          </a:p>
          <a:p>
            <a:r>
              <a:rPr lang="en-US" dirty="0"/>
              <a:t>Of course they also tried to make the less common operations fast, but when a tradeoff had to be made the performance of a less common operation was often sacrificed in favor of the more common operation.</a:t>
            </a:r>
          </a:p>
        </p:txBody>
      </p:sp>
      <p:pic>
        <p:nvPicPr>
          <p:cNvPr id="4" name="Picture 3"/>
          <p:cNvPicPr>
            <a:picLocks noChangeAspect="1"/>
          </p:cNvPicPr>
          <p:nvPr/>
        </p:nvPicPr>
        <p:blipFill rotWithShape="1">
          <a:blip r:embed="rId2"/>
          <a:srcRect r="71755"/>
          <a:stretch/>
        </p:blipFill>
        <p:spPr>
          <a:xfrm>
            <a:off x="6032880" y="365126"/>
            <a:ext cx="1320958" cy="6134100"/>
          </a:xfrm>
          <a:prstGeom prst="rect">
            <a:avLst/>
          </a:prstGeom>
        </p:spPr>
      </p:pic>
      <p:pic>
        <p:nvPicPr>
          <p:cNvPr id="5" name="Picture 4"/>
          <p:cNvPicPr>
            <a:picLocks noChangeAspect="1"/>
          </p:cNvPicPr>
          <p:nvPr/>
        </p:nvPicPr>
        <p:blipFill rotWithShape="1">
          <a:blip r:embed="rId2"/>
          <a:srcRect l="65631"/>
          <a:stretch/>
        </p:blipFill>
        <p:spPr>
          <a:xfrm>
            <a:off x="7337002" y="365126"/>
            <a:ext cx="1607376" cy="6134100"/>
          </a:xfrm>
          <a:prstGeom prst="rect">
            <a:avLst/>
          </a:prstGeom>
        </p:spPr>
      </p:pic>
      <p:sp>
        <p:nvSpPr>
          <p:cNvPr id="6" name="Rectangle 5"/>
          <p:cNvSpPr/>
          <p:nvPr/>
        </p:nvSpPr>
        <p:spPr>
          <a:xfrm>
            <a:off x="6032880" y="257577"/>
            <a:ext cx="2911498" cy="193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65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Announcement</a:t>
            </a:r>
            <a:endParaRPr lang="en-NZ" dirty="0"/>
          </a:p>
        </p:txBody>
      </p:sp>
      <p:sp>
        <p:nvSpPr>
          <p:cNvPr id="3" name="Content Placeholder 2"/>
          <p:cNvSpPr>
            <a:spLocks noGrp="1"/>
          </p:cNvSpPr>
          <p:nvPr>
            <p:ph idx="1"/>
          </p:nvPr>
        </p:nvSpPr>
        <p:spPr/>
        <p:txBody>
          <a:bodyPr/>
          <a:lstStyle/>
          <a:p>
            <a:r>
              <a:rPr lang="en-NZ" dirty="0" smtClean="0"/>
              <a:t>Change </a:t>
            </a:r>
            <a:r>
              <a:rPr lang="en-NZ" dirty="0"/>
              <a:t>for IN711 - Advanced Algorithms: </a:t>
            </a:r>
            <a:r>
              <a:rPr lang="en-NZ" dirty="0" smtClean="0"/>
              <a:t>Monday </a:t>
            </a:r>
            <a:r>
              <a:rPr lang="en-NZ" smtClean="0"/>
              <a:t>15:00-17:00 class has </a:t>
            </a:r>
            <a:r>
              <a:rPr lang="en-NZ" dirty="0"/>
              <a:t>been rescheduled to Tuesdays </a:t>
            </a:r>
            <a:r>
              <a:rPr lang="en-NZ"/>
              <a:t>at </a:t>
            </a:r>
            <a:r>
              <a:rPr lang="en-NZ" smtClean="0"/>
              <a:t>10:00-12:00 </a:t>
            </a:r>
            <a:r>
              <a:rPr lang="en-NZ" dirty="0"/>
              <a:t>in D202, starting from Tuesday 28 July.</a:t>
            </a:r>
          </a:p>
          <a:p>
            <a:endParaRPr lang="en-NZ" dirty="0"/>
          </a:p>
        </p:txBody>
      </p:sp>
    </p:spTree>
    <p:extLst>
      <p:ext uri="{BB962C8B-B14F-4D97-AF65-F5344CB8AC3E}">
        <p14:creationId xmlns:p14="http://schemas.microsoft.com/office/powerpoint/2010/main" val="42407373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365126"/>
            <a:ext cx="9053848" cy="420485"/>
          </a:xfrm>
        </p:spPr>
        <p:txBody>
          <a:bodyPr>
            <a:noAutofit/>
          </a:bodyPr>
          <a:lstStyle/>
          <a:p>
            <a:r>
              <a:rPr lang="en-US" sz="2600" dirty="0"/>
              <a:t>Test the performance of the pop operation on a list of known size</a:t>
            </a:r>
          </a:p>
        </p:txBody>
      </p:sp>
      <p:pic>
        <p:nvPicPr>
          <p:cNvPr id="4" name="Picture 3"/>
          <p:cNvPicPr>
            <a:picLocks noChangeAspect="1"/>
          </p:cNvPicPr>
          <p:nvPr/>
        </p:nvPicPr>
        <p:blipFill>
          <a:blip r:embed="rId2"/>
          <a:stretch>
            <a:fillRect/>
          </a:stretch>
        </p:blipFill>
        <p:spPr>
          <a:xfrm>
            <a:off x="579550" y="909125"/>
            <a:ext cx="7711853" cy="5948875"/>
          </a:xfrm>
          <a:prstGeom prst="rect">
            <a:avLst/>
          </a:prstGeom>
        </p:spPr>
      </p:pic>
    </p:spTree>
    <p:extLst>
      <p:ext uri="{BB962C8B-B14F-4D97-AF65-F5344CB8AC3E}">
        <p14:creationId xmlns:p14="http://schemas.microsoft.com/office/powerpoint/2010/main" val="34171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 (hashes)</a:t>
            </a:r>
          </a:p>
        </p:txBody>
      </p:sp>
      <p:sp>
        <p:nvSpPr>
          <p:cNvPr id="3" name="Content Placeholder 2"/>
          <p:cNvSpPr>
            <a:spLocks noGrp="1"/>
          </p:cNvSpPr>
          <p:nvPr>
            <p:ph idx="1"/>
          </p:nvPr>
        </p:nvSpPr>
        <p:spPr>
          <a:xfrm>
            <a:off x="241301" y="1825625"/>
            <a:ext cx="5786012" cy="5032375"/>
          </a:xfrm>
        </p:spPr>
        <p:txBody>
          <a:bodyPr>
            <a:normAutofit fontScale="70000" lnSpcReduction="20000"/>
          </a:bodyPr>
          <a:lstStyle/>
          <a:p>
            <a:r>
              <a:rPr lang="en-US" dirty="0"/>
              <a:t>The second major Python data structure is the dictionary. </a:t>
            </a:r>
          </a:p>
          <a:p>
            <a:endParaRPr lang="en-US" dirty="0"/>
          </a:p>
          <a:p>
            <a:r>
              <a:rPr lang="en-US" dirty="0"/>
              <a:t>Dictionaries differ from lists in that you can access items in a dictionary by a key rather than a position. </a:t>
            </a:r>
          </a:p>
          <a:p>
            <a:endParaRPr lang="en-US" dirty="0"/>
          </a:p>
          <a:p>
            <a:r>
              <a:rPr lang="en-US" dirty="0"/>
              <a:t>The thing that is most important to notice right now is that the </a:t>
            </a:r>
            <a:r>
              <a:rPr lang="en-US" dirty="0">
                <a:latin typeface="Consolas" panose="020B0609020204030204" pitchFamily="49" charset="0"/>
              </a:rPr>
              <a:t>get</a:t>
            </a:r>
            <a:r>
              <a:rPr lang="en-US" dirty="0"/>
              <a:t> item and </a:t>
            </a:r>
            <a:r>
              <a:rPr lang="en-US" dirty="0">
                <a:latin typeface="Consolas" panose="020B0609020204030204" pitchFamily="49" charset="0"/>
              </a:rPr>
              <a:t>set</a:t>
            </a:r>
            <a:r>
              <a:rPr lang="en-US" dirty="0"/>
              <a:t> item operations on a dictionary are constant time O(1). </a:t>
            </a:r>
          </a:p>
          <a:p>
            <a:endParaRPr lang="en-US" dirty="0"/>
          </a:p>
          <a:p>
            <a:r>
              <a:rPr lang="en-US" dirty="0"/>
              <a:t>Another important dictionary operation is the contains operation. </a:t>
            </a:r>
          </a:p>
          <a:p>
            <a:endParaRPr lang="en-US" dirty="0"/>
          </a:p>
          <a:p>
            <a:r>
              <a:rPr lang="en-US" dirty="0"/>
              <a:t>Checking to see whether a key is in the dictionary or not is also O(1). </a:t>
            </a:r>
          </a:p>
        </p:txBody>
      </p:sp>
      <p:pic>
        <p:nvPicPr>
          <p:cNvPr id="5" name="Picture 4"/>
          <p:cNvPicPr>
            <a:picLocks noChangeAspect="1"/>
          </p:cNvPicPr>
          <p:nvPr/>
        </p:nvPicPr>
        <p:blipFill rotWithShape="1">
          <a:blip r:embed="rId2"/>
          <a:srcRect r="78515"/>
          <a:stretch/>
        </p:blipFill>
        <p:spPr>
          <a:xfrm>
            <a:off x="6272011" y="2578190"/>
            <a:ext cx="965916" cy="2628900"/>
          </a:xfrm>
          <a:prstGeom prst="rect">
            <a:avLst/>
          </a:prstGeom>
        </p:spPr>
      </p:pic>
      <p:pic>
        <p:nvPicPr>
          <p:cNvPr id="6" name="Picture 5"/>
          <p:cNvPicPr>
            <a:picLocks noChangeAspect="1"/>
          </p:cNvPicPr>
          <p:nvPr/>
        </p:nvPicPr>
        <p:blipFill rotWithShape="1">
          <a:blip r:embed="rId2"/>
          <a:srcRect l="67940"/>
          <a:stretch/>
        </p:blipFill>
        <p:spPr>
          <a:xfrm>
            <a:off x="7237927" y="2578190"/>
            <a:ext cx="1441360" cy="2628900"/>
          </a:xfrm>
          <a:prstGeom prst="rect">
            <a:avLst/>
          </a:prstGeom>
        </p:spPr>
      </p:pic>
    </p:spTree>
    <p:extLst>
      <p:ext uri="{BB962C8B-B14F-4D97-AF65-F5344CB8AC3E}">
        <p14:creationId xmlns:p14="http://schemas.microsoft.com/office/powerpoint/2010/main" val="2760999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365126"/>
            <a:ext cx="9053848" cy="420485"/>
          </a:xfrm>
        </p:spPr>
        <p:txBody>
          <a:bodyPr>
            <a:noAutofit/>
          </a:bodyPr>
          <a:lstStyle/>
          <a:p>
            <a:r>
              <a:rPr lang="en-US" sz="2400" dirty="0"/>
              <a:t>Test the performance of the contains operation on a list and a dictionary</a:t>
            </a:r>
          </a:p>
        </p:txBody>
      </p:sp>
      <p:pic>
        <p:nvPicPr>
          <p:cNvPr id="3" name="Picture 2"/>
          <p:cNvPicPr>
            <a:picLocks noChangeAspect="1"/>
          </p:cNvPicPr>
          <p:nvPr/>
        </p:nvPicPr>
        <p:blipFill>
          <a:blip r:embed="rId2"/>
          <a:stretch>
            <a:fillRect/>
          </a:stretch>
        </p:blipFill>
        <p:spPr>
          <a:xfrm>
            <a:off x="812509" y="926742"/>
            <a:ext cx="7585166" cy="5931258"/>
          </a:xfrm>
          <a:prstGeom prst="rect">
            <a:avLst/>
          </a:prstGeom>
        </p:spPr>
      </p:pic>
    </p:spTree>
    <p:extLst>
      <p:ext uri="{BB962C8B-B14F-4D97-AF65-F5344CB8AC3E}">
        <p14:creationId xmlns:p14="http://schemas.microsoft.com/office/powerpoint/2010/main" val="3437125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373762"/>
          </a:xfrm>
        </p:spPr>
        <p:txBody>
          <a:bodyPr>
            <a:normAutofit fontScale="90000"/>
          </a:bodyPr>
          <a:lstStyle/>
          <a:p>
            <a:r>
              <a:rPr lang="en-US" dirty="0"/>
              <a:t>Summary </a:t>
            </a:r>
          </a:p>
        </p:txBody>
      </p:sp>
      <p:sp>
        <p:nvSpPr>
          <p:cNvPr id="3" name="Content Placeholder 2"/>
          <p:cNvSpPr>
            <a:spLocks noGrp="1"/>
          </p:cNvSpPr>
          <p:nvPr>
            <p:ph idx="1"/>
          </p:nvPr>
        </p:nvSpPr>
        <p:spPr>
          <a:xfrm>
            <a:off x="206060" y="1112276"/>
            <a:ext cx="8744755" cy="1123637"/>
          </a:xfrm>
        </p:spPr>
        <p:txBody>
          <a:bodyPr>
            <a:normAutofit fontScale="92500" lnSpcReduction="10000"/>
          </a:bodyPr>
          <a:lstStyle/>
          <a:p>
            <a:r>
              <a:rPr lang="en-US" sz="1600" dirty="0"/>
              <a:t>Algorithm analysis is an implementation-independent way of measuring an algorithm performance.</a:t>
            </a:r>
          </a:p>
          <a:p>
            <a:endParaRPr lang="en-US" sz="1600" dirty="0"/>
          </a:p>
          <a:p>
            <a:r>
              <a:rPr lang="en-US" sz="1600" dirty="0"/>
              <a:t>Big-O notation allows algorithms to be classified by their dominant computational resources consuming process with respect to the size of the problem.</a:t>
            </a:r>
          </a:p>
          <a:p>
            <a:endParaRPr lang="en-US" sz="1600" dirty="0"/>
          </a:p>
        </p:txBody>
      </p:sp>
      <p:pic>
        <p:nvPicPr>
          <p:cNvPr id="5" name="Picture 4"/>
          <p:cNvPicPr>
            <a:picLocks noChangeAspect="1"/>
          </p:cNvPicPr>
          <p:nvPr/>
        </p:nvPicPr>
        <p:blipFill rotWithShape="1">
          <a:blip r:embed="rId2"/>
          <a:srcRect r="81907"/>
          <a:stretch/>
        </p:blipFill>
        <p:spPr>
          <a:xfrm>
            <a:off x="6952044" y="3235454"/>
            <a:ext cx="890990" cy="2867025"/>
          </a:xfrm>
          <a:prstGeom prst="rect">
            <a:avLst/>
          </a:prstGeom>
        </p:spPr>
      </p:pic>
      <p:pic>
        <p:nvPicPr>
          <p:cNvPr id="6" name="Picture 5"/>
          <p:cNvPicPr>
            <a:picLocks noChangeAspect="1"/>
          </p:cNvPicPr>
          <p:nvPr/>
        </p:nvPicPr>
        <p:blipFill rotWithShape="1">
          <a:blip r:embed="rId2"/>
          <a:srcRect l="70966"/>
          <a:stretch/>
        </p:blipFill>
        <p:spPr>
          <a:xfrm>
            <a:off x="7714245" y="3235454"/>
            <a:ext cx="1429755" cy="2867025"/>
          </a:xfrm>
          <a:prstGeom prst="rect">
            <a:avLst/>
          </a:prstGeom>
        </p:spPr>
      </p:pic>
      <p:pic>
        <p:nvPicPr>
          <p:cNvPr id="4" name="Picture 3"/>
          <p:cNvPicPr>
            <a:picLocks noChangeAspect="1"/>
          </p:cNvPicPr>
          <p:nvPr/>
        </p:nvPicPr>
        <p:blipFill>
          <a:blip r:embed="rId3"/>
          <a:stretch>
            <a:fillRect/>
          </a:stretch>
        </p:blipFill>
        <p:spPr>
          <a:xfrm>
            <a:off x="206060" y="2609300"/>
            <a:ext cx="6426559" cy="42487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139173" y="6102479"/>
                <a:ext cx="255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139173" y="6102479"/>
                <a:ext cx="255647" cy="276999"/>
              </a:xfrm>
              <a:prstGeom prst="rect">
                <a:avLst/>
              </a:prstGeom>
              <a:blipFill>
                <a:blip r:embed="rId4"/>
                <a:stretch>
                  <a:fillRect l="-14286" r="-23810" b="-6522"/>
                </a:stretch>
              </a:blipFill>
            </p:spPr>
            <p:txBody>
              <a:bodyPr/>
              <a:lstStyle/>
              <a:p>
                <a:r>
                  <a:rPr lang="en-US">
                    <a:noFill/>
                  </a:rPr>
                  <a:t> </a:t>
                </a:r>
              </a:p>
            </p:txBody>
          </p:sp>
        </mc:Fallback>
      </mc:AlternateContent>
      <p:sp>
        <p:nvSpPr>
          <p:cNvPr id="9" name="TextBox 8"/>
          <p:cNvSpPr txBox="1"/>
          <p:nvPr/>
        </p:nvSpPr>
        <p:spPr>
          <a:xfrm>
            <a:off x="8030163" y="6087089"/>
            <a:ext cx="1339403" cy="307777"/>
          </a:xfrm>
          <a:prstGeom prst="rect">
            <a:avLst/>
          </a:prstGeom>
          <a:noFill/>
        </p:spPr>
        <p:txBody>
          <a:bodyPr wrap="square" rtlCol="0">
            <a:spAutoFit/>
          </a:bodyPr>
          <a:lstStyle/>
          <a:p>
            <a:r>
              <a:rPr lang="en-US" sz="1400" dirty="0"/>
              <a:t>Factorial</a:t>
            </a:r>
          </a:p>
        </p:txBody>
      </p:sp>
    </p:spTree>
    <p:extLst>
      <p:ext uri="{BB962C8B-B14F-4D97-AF65-F5344CB8AC3E}">
        <p14:creationId xmlns:p14="http://schemas.microsoft.com/office/powerpoint/2010/main" val="1405419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References</a:t>
            </a:r>
            <a:endParaRPr lang="en-NZ" dirty="0"/>
          </a:p>
        </p:txBody>
      </p:sp>
      <p:sp>
        <p:nvSpPr>
          <p:cNvPr id="3" name="Content Placeholder 2"/>
          <p:cNvSpPr>
            <a:spLocks noGrp="1"/>
          </p:cNvSpPr>
          <p:nvPr>
            <p:ph idx="1"/>
          </p:nvPr>
        </p:nvSpPr>
        <p:spPr/>
        <p:txBody>
          <a:bodyPr>
            <a:normAutofit/>
          </a:bodyPr>
          <a:lstStyle/>
          <a:p>
            <a:r>
              <a:rPr lang="en-NZ" sz="2000" dirty="0">
                <a:hlinkClick r:id="rId2"/>
              </a:rPr>
              <a:t>Problem-solving with algorithms and data structures</a:t>
            </a:r>
            <a:endParaRPr lang="en-NZ" sz="2000" dirty="0"/>
          </a:p>
          <a:p>
            <a:endParaRPr lang="en-NZ" sz="2000" dirty="0"/>
          </a:p>
        </p:txBody>
      </p:sp>
    </p:spTree>
    <p:extLst>
      <p:ext uri="{BB962C8B-B14F-4D97-AF65-F5344CB8AC3E}">
        <p14:creationId xmlns:p14="http://schemas.microsoft.com/office/powerpoint/2010/main" val="699708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210" y="-209640"/>
            <a:ext cx="7886700" cy="1325563"/>
          </a:xfrm>
        </p:spPr>
        <p:txBody>
          <a:bodyPr/>
          <a:lstStyle/>
          <a:p>
            <a:r>
              <a:rPr lang="en-US" dirty="0"/>
              <a:t>What algorithm is better?</a:t>
            </a:r>
          </a:p>
        </p:txBody>
      </p:sp>
      <p:sp>
        <p:nvSpPr>
          <p:cNvPr id="3" name="Content Placeholder 2"/>
          <p:cNvSpPr>
            <a:spLocks noGrp="1"/>
          </p:cNvSpPr>
          <p:nvPr>
            <p:ph idx="1"/>
          </p:nvPr>
        </p:nvSpPr>
        <p:spPr>
          <a:xfrm>
            <a:off x="324123" y="1099391"/>
            <a:ext cx="4685760" cy="1975666"/>
          </a:xfrm>
        </p:spPr>
        <p:txBody>
          <a:bodyPr>
            <a:normAutofit fontScale="92500" lnSpcReduction="20000"/>
          </a:bodyPr>
          <a:lstStyle/>
          <a:p>
            <a:r>
              <a:rPr lang="en-US" dirty="0"/>
              <a:t>When two algorithms solve the same problem but look different, is one algorithm better than the other?</a:t>
            </a:r>
          </a:p>
          <a:p>
            <a:r>
              <a:rPr lang="en-US" dirty="0"/>
              <a:t>Problem: computing the sum of the first </a:t>
            </a:r>
            <a:r>
              <a:rPr lang="en-US" i="1" dirty="0"/>
              <a:t>n</a:t>
            </a:r>
            <a:r>
              <a:rPr lang="en-US" dirty="0"/>
              <a:t> integers</a:t>
            </a:r>
          </a:p>
        </p:txBody>
      </p:sp>
      <p:sp>
        <p:nvSpPr>
          <p:cNvPr id="4" name="Rectangle 3"/>
          <p:cNvSpPr/>
          <p:nvPr/>
        </p:nvSpPr>
        <p:spPr>
          <a:xfrm>
            <a:off x="613954" y="4796154"/>
            <a:ext cx="3618412" cy="1384995"/>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sumOfN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FF0000"/>
                </a:solidFill>
                <a:highlight>
                  <a:srgbClr val="FFFFFF"/>
                </a:highlight>
                <a:latin typeface="Courier New" panose="02070309020205020404" pitchFamily="49" charset="0"/>
              </a:rPr>
              <a:t>0</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for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in</a:t>
            </a:r>
            <a:r>
              <a:rPr lang="en-US" sz="1400" dirty="0">
                <a:solidFill>
                  <a:srgbClr val="000000"/>
                </a:solidFill>
                <a:highlight>
                  <a:srgbClr val="FFFFFF"/>
                </a:highlight>
                <a:latin typeface="Courier New" panose="02070309020205020404" pitchFamily="49" charset="0"/>
              </a:rPr>
              <a:t> range</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endParaRPr lang="en-US" sz="1400" dirty="0">
              <a:solidFill>
                <a:srgbClr val="000000"/>
              </a:solidFill>
              <a:highlight>
                <a:srgbClr val="FFFFFF"/>
              </a:highlight>
              <a:latin typeface="Courier New" panose="02070309020205020404" pitchFamily="49" charset="0"/>
            </a:endParaRPr>
          </a:p>
        </p:txBody>
      </p:sp>
      <p:sp>
        <p:nvSpPr>
          <p:cNvPr id="5" name="Rectangle 4"/>
          <p:cNvSpPr/>
          <p:nvPr/>
        </p:nvSpPr>
        <p:spPr>
          <a:xfrm>
            <a:off x="5981156" y="5657929"/>
            <a:ext cx="2442754" cy="523220"/>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a:solidFill>
                  <a:srgbClr val="FF00FF"/>
                </a:solidFill>
                <a:highlight>
                  <a:srgbClr val="FFFFFF"/>
                </a:highlight>
                <a:latin typeface="Courier New" panose="02070309020205020404" pitchFamily="49" charset="0"/>
              </a:rPr>
              <a:t>sumOfN3</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2</a:t>
            </a:r>
            <a:endParaRPr lang="en-US" sz="3200" dirty="0"/>
          </a:p>
        </p:txBody>
      </p:sp>
      <mc:AlternateContent xmlns:mc="http://schemas.openxmlformats.org/markup-compatibility/2006" xmlns:a14="http://schemas.microsoft.com/office/drawing/2010/main">
        <mc:Choice Requires="a14">
          <p:sp>
            <p:nvSpPr>
              <p:cNvPr id="6" name="TextBox 5"/>
              <p:cNvSpPr txBox="1"/>
              <p:nvPr/>
            </p:nvSpPr>
            <p:spPr>
              <a:xfrm>
                <a:off x="6194244" y="4681376"/>
                <a:ext cx="168860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194244" y="4681376"/>
                <a:ext cx="1688603" cy="756233"/>
              </a:xfrm>
              <a:prstGeom prst="rect">
                <a:avLst/>
              </a:prstGeom>
              <a:blipFill>
                <a:blip r:embed="rId5"/>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3844598" y="4230323"/>
            <a:ext cx="1858564" cy="2368121"/>
          </a:xfrm>
          <a:prstGeom prst="rect">
            <a:avLst/>
          </a:prstGeom>
        </p:spPr>
      </p:pic>
      <p:sp>
        <p:nvSpPr>
          <p:cNvPr id="8" name="TextBox 7"/>
          <p:cNvSpPr txBox="1"/>
          <p:nvPr/>
        </p:nvSpPr>
        <p:spPr>
          <a:xfrm>
            <a:off x="632593" y="3244334"/>
            <a:ext cx="3618412" cy="461665"/>
          </a:xfrm>
          <a:prstGeom prst="rect">
            <a:avLst/>
          </a:prstGeom>
          <a:noFill/>
        </p:spPr>
        <p:txBody>
          <a:bodyPr wrap="square" rtlCol="0">
            <a:spAutoFit/>
          </a:bodyPr>
          <a:lstStyle/>
          <a:p>
            <a:r>
              <a:rPr lang="en-US" sz="2400" dirty="0"/>
              <a:t>[1,2,3,4,…,98,99,100]</a:t>
            </a:r>
          </a:p>
        </p:txBody>
      </p:sp>
      <p:pic>
        <p:nvPicPr>
          <p:cNvPr id="9" name="proo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13153" y="876288"/>
            <a:ext cx="3850783" cy="2166065"/>
          </a:xfrm>
          <a:prstGeom prst="rect">
            <a:avLst/>
          </a:prstGeom>
        </p:spPr>
      </p:pic>
    </p:spTree>
    <p:extLst>
      <p:ext uri="{BB962C8B-B14F-4D97-AF65-F5344CB8AC3E}">
        <p14:creationId xmlns:p14="http://schemas.microsoft.com/office/powerpoint/2010/main" val="2171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9"/>
                </p:tgtEl>
              </p:cMediaNode>
            </p:video>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Algorithm Analysis?</a:t>
            </a:r>
          </a:p>
        </p:txBody>
      </p:sp>
      <p:sp>
        <p:nvSpPr>
          <p:cNvPr id="3" name="Content Placeholder 2"/>
          <p:cNvSpPr>
            <a:spLocks noGrp="1"/>
          </p:cNvSpPr>
          <p:nvPr>
            <p:ph idx="1"/>
          </p:nvPr>
        </p:nvSpPr>
        <p:spPr/>
        <p:txBody>
          <a:bodyPr>
            <a:normAutofit/>
          </a:bodyPr>
          <a:lstStyle/>
          <a:p>
            <a:r>
              <a:rPr lang="en-US" dirty="0"/>
              <a:t>Algorithm analysis is concerned with comparing algorithms based upon the amount of </a:t>
            </a:r>
            <a:r>
              <a:rPr lang="en-US" b="1" dirty="0"/>
              <a:t>computing resources</a:t>
            </a:r>
            <a:r>
              <a:rPr lang="en-US" dirty="0"/>
              <a:t> that each algorithm uses. </a:t>
            </a:r>
          </a:p>
          <a:p>
            <a:r>
              <a:rPr lang="en-US" dirty="0"/>
              <a:t>We want to be able to consider two algorithms and say that one is better than the other because it is more efficient in its use of those resources or perhaps because it simply uses fewer. </a:t>
            </a:r>
          </a:p>
        </p:txBody>
      </p:sp>
    </p:spTree>
    <p:extLst>
      <p:ext uri="{BB962C8B-B14F-4D97-AF65-F5344CB8AC3E}">
        <p14:creationId xmlns:p14="http://schemas.microsoft.com/office/powerpoint/2010/main" val="35254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865216" cy="1325563"/>
          </a:xfrm>
        </p:spPr>
        <p:txBody>
          <a:bodyPr>
            <a:normAutofit/>
          </a:bodyPr>
          <a:lstStyle/>
          <a:p>
            <a:r>
              <a:rPr lang="en-US" sz="4000" dirty="0"/>
              <a:t>What do we mean by </a:t>
            </a:r>
            <a:r>
              <a:rPr lang="en-US" sz="4000" b="1" dirty="0"/>
              <a:t>computing resources</a:t>
            </a:r>
            <a:r>
              <a:rPr lang="en-US" sz="4000" dirty="0"/>
              <a:t>?</a:t>
            </a:r>
          </a:p>
        </p:txBody>
      </p:sp>
      <p:sp>
        <p:nvSpPr>
          <p:cNvPr id="3" name="Content Placeholder 2"/>
          <p:cNvSpPr>
            <a:spLocks noGrp="1"/>
          </p:cNvSpPr>
          <p:nvPr>
            <p:ph idx="1"/>
          </p:nvPr>
        </p:nvSpPr>
        <p:spPr>
          <a:xfrm>
            <a:off x="244700" y="1825624"/>
            <a:ext cx="4640810" cy="5032375"/>
          </a:xfrm>
        </p:spPr>
        <p:txBody>
          <a:bodyPr/>
          <a:lstStyle/>
          <a:p>
            <a:r>
              <a:rPr lang="en-US" dirty="0"/>
              <a:t>Two main types of computer resources:</a:t>
            </a:r>
          </a:p>
          <a:p>
            <a:pPr marL="914400" lvl="1" indent="-457200">
              <a:buFont typeface="+mj-lt"/>
              <a:buAutoNum type="arabicPeriod"/>
            </a:pPr>
            <a:r>
              <a:rPr lang="en-US" b="1" dirty="0"/>
              <a:t>Computational time</a:t>
            </a:r>
            <a:r>
              <a:rPr lang="en-US" dirty="0"/>
              <a:t>: execution time or running time of an algorithm</a:t>
            </a:r>
          </a:p>
          <a:p>
            <a:pPr marL="914400" lvl="1" indent="-457200">
              <a:buFont typeface="+mj-lt"/>
              <a:buAutoNum type="arabicPeriod"/>
            </a:pPr>
            <a:endParaRPr lang="en-US" dirty="0"/>
          </a:p>
          <a:p>
            <a:pPr marL="914400" lvl="1" indent="-457200">
              <a:buFont typeface="+mj-lt"/>
              <a:buAutoNum type="arabicPeriod"/>
            </a:pPr>
            <a:r>
              <a:rPr lang="en-US" b="1" dirty="0"/>
              <a:t>Computational memory</a:t>
            </a:r>
            <a:r>
              <a:rPr lang="en-US" dirty="0"/>
              <a:t>: amount of space or memory an algorithm requires to solve a problem</a:t>
            </a:r>
          </a:p>
          <a:p>
            <a:pPr marL="914400" lvl="1" indent="-457200">
              <a:buFont typeface="+mj-lt"/>
              <a:buAutoNum type="arabicPeriod"/>
            </a:pPr>
            <a:endParaRPr lang="en-US" dirty="0"/>
          </a:p>
        </p:txBody>
      </p:sp>
      <p:pic>
        <p:nvPicPr>
          <p:cNvPr id="1026" name="Picture 2" descr="Image result for memory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8000" y="4206239"/>
            <a:ext cx="2927350" cy="1463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PU tim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5" y="215537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1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measuring execution time</a:t>
            </a:r>
          </a:p>
        </p:txBody>
      </p:sp>
      <p:sp>
        <p:nvSpPr>
          <p:cNvPr id="3" name="Content Placeholder 2"/>
          <p:cNvSpPr>
            <a:spLocks noGrp="1"/>
          </p:cNvSpPr>
          <p:nvPr>
            <p:ph idx="1"/>
          </p:nvPr>
        </p:nvSpPr>
        <p:spPr/>
        <p:txBody>
          <a:bodyPr/>
          <a:lstStyle/>
          <a:p>
            <a:r>
              <a:rPr lang="en-US" dirty="0"/>
              <a:t>The same algorithm will show different execution times in different types of hardware</a:t>
            </a:r>
          </a:p>
          <a:p>
            <a:r>
              <a:rPr lang="en-US" dirty="0"/>
              <a:t>There is a better way of characterizing algorithm performance that is independent of hardware</a:t>
            </a:r>
          </a:p>
        </p:txBody>
      </p:sp>
      <p:sp>
        <p:nvSpPr>
          <p:cNvPr id="4" name="Rectangle 3"/>
          <p:cNvSpPr/>
          <p:nvPr/>
        </p:nvSpPr>
        <p:spPr>
          <a:xfrm>
            <a:off x="184511" y="4365080"/>
            <a:ext cx="3618412" cy="1384995"/>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sumOfN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FF0000"/>
                </a:solidFill>
                <a:highlight>
                  <a:srgbClr val="FFFFFF"/>
                </a:highlight>
                <a:latin typeface="Courier New" panose="02070309020205020404" pitchFamily="49" charset="0"/>
              </a:rPr>
              <a:t>0</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for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in</a:t>
            </a:r>
            <a:r>
              <a:rPr lang="en-US" sz="1400" dirty="0">
                <a:solidFill>
                  <a:srgbClr val="000000"/>
                </a:solidFill>
                <a:highlight>
                  <a:srgbClr val="FFFFFF"/>
                </a:highlight>
                <a:latin typeface="Courier New" panose="02070309020205020404" pitchFamily="49" charset="0"/>
              </a:rPr>
              <a:t> range</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endParaRPr lang="en-US" sz="1400" dirty="0">
              <a:solidFill>
                <a:srgbClr val="000000"/>
              </a:solidFill>
              <a:highlight>
                <a:srgbClr val="FFFFFF"/>
              </a:highlight>
              <a:latin typeface="Courier New" panose="02070309020205020404" pitchFamily="49" charset="0"/>
            </a:endParaRPr>
          </a:p>
        </p:txBody>
      </p:sp>
      <p:sp>
        <p:nvSpPr>
          <p:cNvPr id="5" name="Rectangle 4"/>
          <p:cNvSpPr/>
          <p:nvPr/>
        </p:nvSpPr>
        <p:spPr>
          <a:xfrm>
            <a:off x="6701246" y="4795967"/>
            <a:ext cx="2442754" cy="523220"/>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a:solidFill>
                  <a:srgbClr val="FF00FF"/>
                </a:solidFill>
                <a:highlight>
                  <a:srgbClr val="FFFFFF"/>
                </a:highlight>
                <a:latin typeface="Courier New" panose="02070309020205020404" pitchFamily="49" charset="0"/>
              </a:rPr>
              <a:t>sumOfN3</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2</a:t>
            </a:r>
            <a:endParaRPr lang="en-US" sz="3200" dirty="0"/>
          </a:p>
        </p:txBody>
      </p:sp>
      <p:pic>
        <p:nvPicPr>
          <p:cNvPr id="6" name="Picture 5"/>
          <p:cNvPicPr>
            <a:picLocks noChangeAspect="1"/>
          </p:cNvPicPr>
          <p:nvPr/>
        </p:nvPicPr>
        <p:blipFill>
          <a:blip r:embed="rId2"/>
          <a:stretch>
            <a:fillRect/>
          </a:stretch>
        </p:blipFill>
        <p:spPr>
          <a:xfrm>
            <a:off x="3119497" y="3863663"/>
            <a:ext cx="3359679" cy="2172206"/>
          </a:xfrm>
          <a:prstGeom prst="rect">
            <a:avLst/>
          </a:prstGeom>
        </p:spPr>
      </p:pic>
    </p:spTree>
    <p:extLst>
      <p:ext uri="{BB962C8B-B14F-4D97-AF65-F5344CB8AC3E}">
        <p14:creationId xmlns:p14="http://schemas.microsoft.com/office/powerpoint/2010/main" val="301830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analysis</a:t>
            </a:r>
          </a:p>
        </p:txBody>
      </p:sp>
      <p:sp>
        <p:nvSpPr>
          <p:cNvPr id="3" name="Content Placeholder 2"/>
          <p:cNvSpPr>
            <a:spLocks noGrp="1"/>
          </p:cNvSpPr>
          <p:nvPr>
            <p:ph idx="1"/>
          </p:nvPr>
        </p:nvSpPr>
        <p:spPr/>
        <p:txBody>
          <a:bodyPr>
            <a:normAutofit fontScale="92500" lnSpcReduction="10000"/>
          </a:bodyPr>
          <a:lstStyle/>
          <a:p>
            <a:r>
              <a:rPr lang="en-US" dirty="0"/>
              <a:t>When trying to characterize an algorithm’s efficiency in terms of execution time, </a:t>
            </a:r>
            <a:r>
              <a:rPr lang="en-US" b="1" dirty="0"/>
              <a:t>independent of any particular program or computer</a:t>
            </a:r>
            <a:r>
              <a:rPr lang="en-US" u="sng" dirty="0"/>
              <a:t>, it is important to quantify the number of operations or </a:t>
            </a:r>
            <a:r>
              <a:rPr lang="en-US" b="1" i="1" u="sng" dirty="0"/>
              <a:t>steps</a:t>
            </a:r>
            <a:r>
              <a:rPr lang="en-US" u="sng" dirty="0"/>
              <a:t> that the algorithm will require</a:t>
            </a:r>
            <a:r>
              <a:rPr lang="en-US" dirty="0"/>
              <a:t>.</a:t>
            </a:r>
          </a:p>
          <a:p>
            <a:r>
              <a:rPr lang="en-US" dirty="0"/>
              <a:t>If each of these steps is considered to be a basic unit of computation, then the execution time for an algorithm can be expressed as the number of steps required to solve the problem. </a:t>
            </a:r>
          </a:p>
          <a:p>
            <a:r>
              <a:rPr lang="en-US" dirty="0"/>
              <a:t>Deciding on an appropriate basic unit of computation can be a complicated problem and will depend on how the algorithm is implemented.</a:t>
            </a:r>
          </a:p>
        </p:txBody>
      </p:sp>
    </p:spTree>
    <p:extLst>
      <p:ext uri="{BB962C8B-B14F-4D97-AF65-F5344CB8AC3E}">
        <p14:creationId xmlns:p14="http://schemas.microsoft.com/office/powerpoint/2010/main" val="379133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29578"/>
          </a:xfrm>
        </p:spPr>
        <p:txBody>
          <a:bodyPr/>
          <a:lstStyle/>
          <a:p>
            <a:r>
              <a:rPr lang="en-US" dirty="0"/>
              <a:t>Runtime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429555"/>
                <a:ext cx="8322167" cy="4043450"/>
              </a:xfrm>
            </p:spPr>
            <p:txBody>
              <a:bodyPr>
                <a:normAutofit fontScale="92500" lnSpcReduction="10000"/>
              </a:bodyPr>
              <a:lstStyle/>
              <a:p>
                <a:r>
                  <a:rPr lang="en-US" sz="2400" dirty="0"/>
                  <a:t>A good basic unit of computation for comparing the summation algorithms shown earlier might be to count the number of assignment statements performed to compute the sum. </a:t>
                </a:r>
              </a:p>
              <a:p>
                <a:endParaRPr lang="en-US" sz="2400" dirty="0"/>
              </a:p>
              <a:p>
                <a:r>
                  <a:rPr lang="en-US" sz="2400" dirty="0"/>
                  <a:t>In the function </a:t>
                </a:r>
                <a:r>
                  <a:rPr lang="en-US" sz="2400" dirty="0" err="1">
                    <a:latin typeface="Consolas" panose="020B0609020204030204" pitchFamily="49" charset="0"/>
                    <a:cs typeface="Consolas" panose="020B0609020204030204" pitchFamily="49" charset="0"/>
                  </a:rPr>
                  <a:t>sumOfN</a:t>
                </a:r>
                <a:r>
                  <a:rPr lang="en-US" sz="2400" dirty="0"/>
                  <a:t>, the number of assignment statements is 1 (</a:t>
                </a:r>
                <a:r>
                  <a:rPr lang="en-US" sz="2400" dirty="0" err="1">
                    <a:latin typeface="Consolas" panose="020B0609020204030204" pitchFamily="49" charset="0"/>
                    <a:cs typeface="Consolas" panose="020B0609020204030204" pitchFamily="49" charset="0"/>
                  </a:rPr>
                  <a:t>theSum</a:t>
                </a:r>
                <a:r>
                  <a:rPr lang="en-US" sz="2400" dirty="0">
                    <a:latin typeface="Consolas" panose="020B0609020204030204" pitchFamily="49" charset="0"/>
                    <a:cs typeface="Consolas" panose="020B0609020204030204" pitchFamily="49" charset="0"/>
                  </a:rPr>
                  <a:t>=0</a:t>
                </a:r>
                <a:r>
                  <a:rPr lang="en-US" sz="2400" dirty="0"/>
                  <a:t>) plus the value of </a:t>
                </a:r>
                <a14:m>
                  <m:oMath xmlns:m="http://schemas.openxmlformats.org/officeDocument/2006/math">
                    <m:r>
                      <a:rPr lang="en-US" sz="2400" i="1" dirty="0" smtClean="0">
                        <a:latin typeface="Cambria Math" panose="02040503050406030204" pitchFamily="18" charset="0"/>
                      </a:rPr>
                      <m:t>𝑛</m:t>
                    </m:r>
                  </m:oMath>
                </a14:m>
                <a:r>
                  <a:rPr lang="en-US" sz="2400" dirty="0"/>
                  <a:t> (the number of times we perform </a:t>
                </a:r>
                <a:r>
                  <a:rPr lang="en-US" sz="2400" dirty="0" err="1">
                    <a:latin typeface="Consolas" panose="020B0609020204030204" pitchFamily="49" charset="0"/>
                    <a:cs typeface="Consolas" panose="020B0609020204030204" pitchFamily="49" charset="0"/>
                  </a:rPr>
                  <a:t>theSum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theSum+i</a:t>
                </a:r>
                <a:r>
                  <a:rPr lang="en-US" sz="2400" dirty="0"/>
                  <a:t>).</a:t>
                </a:r>
              </a:p>
              <a:p>
                <a:endParaRPr lang="en-US" sz="2400" dirty="0"/>
              </a:p>
              <a:p>
                <a:r>
                  <a:rPr lang="en-US" sz="2400" dirty="0"/>
                  <a:t>We can denote this by a function, call it </a:t>
                </a:r>
                <a14:m>
                  <m:oMath xmlns:m="http://schemas.openxmlformats.org/officeDocument/2006/math">
                    <m:r>
                      <a:rPr lang="en-US" sz="2400" i="1" dirty="0" smtClean="0">
                        <a:latin typeface="Cambria Math" panose="02040503050406030204" pitchFamily="18" charset="0"/>
                      </a:rPr>
                      <m:t>𝑇</m:t>
                    </m:r>
                  </m:oMath>
                </a14:m>
                <a:r>
                  <a:rPr lang="en-US" sz="2400" dirty="0"/>
                  <a:t>, where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a:latin typeface="Cambria Math" panose="02040503050406030204" pitchFamily="18" charset="0"/>
                      </a:rPr>
                      <m:t>)=1+</m:t>
                    </m:r>
                    <m:r>
                      <a:rPr lang="en-US" sz="2400" i="1" dirty="0">
                        <a:latin typeface="Cambria Math" panose="02040503050406030204" pitchFamily="18" charset="0"/>
                      </a:rPr>
                      <m:t>𝑛</m:t>
                    </m:r>
                  </m:oMath>
                </a14:m>
                <a:r>
                  <a:rPr lang="en-US" sz="2400" dirty="0"/>
                  <a:t>. The parameter </a:t>
                </a:r>
                <a14:m>
                  <m:oMath xmlns:m="http://schemas.openxmlformats.org/officeDocument/2006/math">
                    <m:r>
                      <a:rPr lang="en-US" sz="2400" i="1" dirty="0" smtClean="0">
                        <a:latin typeface="Cambria Math" panose="02040503050406030204" pitchFamily="18" charset="0"/>
                      </a:rPr>
                      <m:t>𝑛</m:t>
                    </m:r>
                  </m:oMath>
                </a14:m>
                <a:r>
                  <a:rPr lang="en-US" sz="2400" dirty="0"/>
                  <a:t> is often referred to as the “size of the problem,” and we can read this as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the time it takes to solve a problem of size </a:t>
                </a:r>
                <a14:m>
                  <m:oMath xmlns:m="http://schemas.openxmlformats.org/officeDocument/2006/math">
                    <m:r>
                      <a:rPr lang="en-US" sz="2400" i="1" dirty="0" smtClean="0">
                        <a:latin typeface="Cambria Math" panose="02040503050406030204" pitchFamily="18" charset="0"/>
                      </a:rPr>
                      <m:t>𝑛</m:t>
                    </m:r>
                  </m:oMath>
                </a14:m>
                <a:r>
                  <a:rPr lang="en-US" sz="2400" dirty="0"/>
                  <a:t>, namely </a:t>
                </a:r>
                <a14:m>
                  <m:oMath xmlns:m="http://schemas.openxmlformats.org/officeDocument/2006/math">
                    <m:r>
                      <a:rPr lang="en-US" sz="2400" i="1" dirty="0" smtClean="0">
                        <a:latin typeface="Cambria Math" panose="02040503050406030204" pitchFamily="18" charset="0"/>
                      </a:rPr>
                      <m:t>1+</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oMath>
                </a14:m>
                <a:r>
                  <a:rPr lang="en-US" sz="2400" dirty="0"/>
                  <a:t>steps.”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429555"/>
                <a:ext cx="8322167" cy="4043450"/>
              </a:xfrm>
              <a:blipFill>
                <a:blip r:embed="rId2"/>
                <a:stretch>
                  <a:fillRect l="-806" t="-2564" r="-1465"/>
                </a:stretch>
              </a:blipFill>
            </p:spPr>
            <p:txBody>
              <a:bodyPr/>
              <a:lstStyle/>
              <a:p>
                <a:r>
                  <a:rPr lang="en-NZ">
                    <a:noFill/>
                  </a:rPr>
                  <a:t> </a:t>
                </a:r>
              </a:p>
            </p:txBody>
          </p:sp>
        </mc:Fallback>
      </mc:AlternateContent>
      <p:sp>
        <p:nvSpPr>
          <p:cNvPr id="5" name="Rectangle 4"/>
          <p:cNvSpPr/>
          <p:nvPr/>
        </p:nvSpPr>
        <p:spPr>
          <a:xfrm>
            <a:off x="3188968" y="5473005"/>
            <a:ext cx="3618412" cy="1384995"/>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sumOfN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FF0000"/>
                </a:solidFill>
                <a:highlight>
                  <a:srgbClr val="FFFFFF"/>
                </a:highlight>
                <a:latin typeface="Courier New" panose="02070309020205020404" pitchFamily="49" charset="0"/>
              </a:rPr>
              <a:t>0</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for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in</a:t>
            </a:r>
            <a:r>
              <a:rPr lang="en-US" sz="1400" dirty="0">
                <a:solidFill>
                  <a:srgbClr val="000000"/>
                </a:solidFill>
                <a:highlight>
                  <a:srgbClr val="FFFFFF"/>
                </a:highlight>
                <a:latin typeface="Courier New" panose="02070309020205020404" pitchFamily="49" charset="0"/>
              </a:rPr>
              <a:t> range</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878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29578"/>
          </a:xfrm>
        </p:spPr>
        <p:txBody>
          <a:bodyPr>
            <a:noAutofit/>
          </a:bodyPr>
          <a:lstStyle/>
          <a:p>
            <a:r>
              <a:rPr lang="en-US" sz="3200" dirty="0"/>
              <a:t>Order of magnitude function - Big-O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851" y="1455313"/>
                <a:ext cx="8680360" cy="4017692"/>
              </a:xfrm>
            </p:spPr>
            <p:txBody>
              <a:bodyPr>
                <a:normAutofit fontScale="62500" lnSpcReduction="20000"/>
              </a:bodyPr>
              <a:lstStyle/>
              <a:p>
                <a:r>
                  <a:rPr lang="en-US" dirty="0"/>
                  <a:t>The exact number of operations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+1 </m:t>
                    </m:r>
                  </m:oMath>
                </a14:m>
                <a:r>
                  <a:rPr lang="en-US" dirty="0"/>
                  <a:t>is not as important as determining the most dominant part of the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function. </a:t>
                </a:r>
              </a:p>
              <a:p>
                <a14:m>
                  <m:oMath xmlns:m="http://schemas.openxmlformats.org/officeDocument/2006/math">
                    <m:r>
                      <a:rPr lang="en-US" i="1" dirty="0" smtClean="0">
                        <a:latin typeface="Cambria Math" panose="02040503050406030204" pitchFamily="18" charset="0"/>
                      </a:rPr>
                      <m:t>𝑛</m:t>
                    </m:r>
                  </m:oMath>
                </a14:m>
                <a:r>
                  <a:rPr lang="en-US" dirty="0"/>
                  <a:t> will often represent the problem input size</a:t>
                </a:r>
              </a:p>
              <a:p>
                <a:r>
                  <a:rPr lang="en-US" dirty="0"/>
                  <a:t>As the problem gets larger, some portion of the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function tends to overpower the rest. </a:t>
                </a:r>
              </a:p>
              <a:p>
                <a:r>
                  <a:rPr lang="en-US" dirty="0"/>
                  <a:t>This dominant term is what, in the end, is used for comparison. </a:t>
                </a:r>
              </a:p>
              <a:p>
                <a:r>
                  <a:rPr lang="en-US" b="1" dirty="0"/>
                  <a:t>The order of magnitude function describes the part of </a:t>
                </a:r>
                <a14:m>
                  <m:oMath xmlns:m="http://schemas.openxmlformats.org/officeDocument/2006/math">
                    <m:r>
                      <a:rPr lang="en-US" b="1" i="1" dirty="0" smtClean="0">
                        <a:latin typeface="Cambria Math" panose="02040503050406030204" pitchFamily="18" charset="0"/>
                      </a:rPr>
                      <m:t>𝑻</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oMath>
                </a14:m>
                <a:r>
                  <a:rPr lang="en-US" b="1" dirty="0"/>
                  <a:t> that increases the fastest as the value of </a:t>
                </a:r>
                <a14:m>
                  <m:oMath xmlns:m="http://schemas.openxmlformats.org/officeDocument/2006/math">
                    <m:r>
                      <a:rPr lang="en-US" b="1" i="1" dirty="0" smtClean="0">
                        <a:latin typeface="Cambria Math" panose="02040503050406030204" pitchFamily="18" charset="0"/>
                      </a:rPr>
                      <m:t>𝒏</m:t>
                    </m:r>
                    <m:r>
                      <a:rPr lang="en-US" b="1" i="1" dirty="0" smtClean="0">
                        <a:latin typeface="Cambria Math" panose="02040503050406030204" pitchFamily="18" charset="0"/>
                      </a:rPr>
                      <m:t> </m:t>
                    </m:r>
                  </m:oMath>
                </a14:m>
                <a:r>
                  <a:rPr lang="en-US" b="1" dirty="0"/>
                  <a:t>increases. </a:t>
                </a:r>
              </a:p>
              <a:p>
                <a:r>
                  <a:rPr lang="en-US" dirty="0"/>
                  <a:t>Order of magnitude is often called Big-O notation (for “order”) and written as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p>
              <a:p>
                <a:r>
                  <a:rPr lang="en-US" dirty="0"/>
                  <a:t>It provides a useful approximation to the actual number of steps in the computation. The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provides a simple representation of the dominant part of the original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r>
                  <a:rPr lang="en-US" dirty="0"/>
                  <a:t>In the above example,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r>
                      <a:rPr lang="en-US" i="1" dirty="0" smtClean="0">
                        <a:latin typeface="Cambria Math" panose="02040503050406030204" pitchFamily="18" charset="0"/>
                      </a:rPr>
                      <m:t>𝑛</m:t>
                    </m:r>
                  </m:oMath>
                </a14:m>
                <a:r>
                  <a:rPr lang="en-US" dirty="0"/>
                  <a:t>. As </a:t>
                </a:r>
                <a14:m>
                  <m:oMath xmlns:m="http://schemas.openxmlformats.org/officeDocument/2006/math">
                    <m:r>
                      <a:rPr lang="en-US" i="1" dirty="0" smtClean="0">
                        <a:latin typeface="Cambria Math" panose="02040503050406030204" pitchFamily="18" charset="0"/>
                      </a:rPr>
                      <m:t>𝑛</m:t>
                    </m:r>
                  </m:oMath>
                </a14:m>
                <a:r>
                  <a:rPr lang="en-US" dirty="0"/>
                  <a:t> gets large, the constant </a:t>
                </a:r>
                <a14:m>
                  <m:oMath xmlns:m="http://schemas.openxmlformats.org/officeDocument/2006/math">
                    <m:r>
                      <a:rPr lang="en-US" i="1" dirty="0" smtClean="0">
                        <a:latin typeface="Cambria Math" panose="02040503050406030204" pitchFamily="18" charset="0"/>
                      </a:rPr>
                      <m:t>1 </m:t>
                    </m:r>
                  </m:oMath>
                </a14:m>
                <a:r>
                  <a:rPr lang="en-US" dirty="0"/>
                  <a:t>will become less and less significant to the final result. If we are looking for an approximation for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then we can drop the </a:t>
                </a:r>
                <a14:m>
                  <m:oMath xmlns:m="http://schemas.openxmlformats.org/officeDocument/2006/math">
                    <m:r>
                      <a:rPr lang="en-US" i="1" dirty="0" smtClean="0">
                        <a:latin typeface="Cambria Math" panose="02040503050406030204" pitchFamily="18" charset="0"/>
                      </a:rPr>
                      <m:t>1</m:t>
                    </m:r>
                  </m:oMath>
                </a14:m>
                <a:r>
                  <a:rPr lang="en-US" dirty="0"/>
                  <a:t> and simply say that the running time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851" y="1455313"/>
                <a:ext cx="8680360" cy="4017692"/>
              </a:xfrm>
              <a:blipFill>
                <a:blip r:embed="rId2"/>
                <a:stretch>
                  <a:fillRect l="-492" t="-2580" r="-983"/>
                </a:stretch>
              </a:blipFill>
            </p:spPr>
            <p:txBody>
              <a:bodyPr/>
              <a:lstStyle/>
              <a:p>
                <a:r>
                  <a:rPr lang="en-NZ">
                    <a:noFill/>
                  </a:rPr>
                  <a:t> </a:t>
                </a:r>
              </a:p>
            </p:txBody>
          </p:sp>
        </mc:Fallback>
      </mc:AlternateContent>
      <p:sp>
        <p:nvSpPr>
          <p:cNvPr id="4" name="Rectangle 3"/>
          <p:cNvSpPr/>
          <p:nvPr/>
        </p:nvSpPr>
        <p:spPr>
          <a:xfrm>
            <a:off x="2762794" y="5473005"/>
            <a:ext cx="3618412" cy="1384995"/>
          </a:xfrm>
          <a:prstGeom prst="rect">
            <a:avLst/>
          </a:prstGeom>
        </p:spPr>
        <p:txBody>
          <a:bodyPr wrap="square">
            <a:spAutoFit/>
          </a:bodyPr>
          <a:lstStyle/>
          <a:p>
            <a:r>
              <a:rPr lang="en-US" sz="1400" b="1" dirty="0" err="1">
                <a:solidFill>
                  <a:srgbClr val="0000FF"/>
                </a:solidFill>
                <a:highlight>
                  <a:srgbClr val="FFFFFF"/>
                </a:highlight>
                <a:latin typeface="Courier New" panose="02070309020205020404" pitchFamily="49" charset="0"/>
              </a:rPr>
              <a:t>def</a:t>
            </a:r>
            <a:r>
              <a:rPr lang="en-US" sz="1400" dirty="0">
                <a:solidFill>
                  <a:srgbClr val="000000"/>
                </a:solidFill>
                <a:highlight>
                  <a:srgbClr val="FFFFFF"/>
                </a:highlight>
                <a:latin typeface="Courier New" panose="02070309020205020404" pitchFamily="49" charset="0"/>
              </a:rPr>
              <a:t> </a:t>
            </a:r>
            <a:r>
              <a:rPr lang="en-US" sz="1400" dirty="0" err="1">
                <a:solidFill>
                  <a:srgbClr val="FF00FF"/>
                </a:solidFill>
                <a:highlight>
                  <a:srgbClr val="FFFFFF"/>
                </a:highlight>
                <a:latin typeface="Courier New" panose="02070309020205020404" pitchFamily="49" charset="0"/>
              </a:rPr>
              <a:t>sumOfN</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FF0000"/>
                </a:solidFill>
                <a:highlight>
                  <a:srgbClr val="FFFFFF"/>
                </a:highlight>
                <a:latin typeface="Courier New" panose="02070309020205020404" pitchFamily="49" charset="0"/>
              </a:rPr>
              <a:t>0</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for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in</a:t>
            </a:r>
            <a:r>
              <a:rPr lang="en-US" sz="1400" dirty="0">
                <a:solidFill>
                  <a:srgbClr val="000000"/>
                </a:solidFill>
                <a:highlight>
                  <a:srgbClr val="FFFFFF"/>
                </a:highlight>
                <a:latin typeface="Courier New" panose="02070309020205020404" pitchFamily="49" charset="0"/>
              </a:rPr>
              <a:t> range</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n</a:t>
            </a:r>
            <a:r>
              <a:rPr lang="en-US" sz="1400" b="1" dirty="0">
                <a:solidFill>
                  <a:srgbClr val="000080"/>
                </a:solidFill>
                <a:highlight>
                  <a:srgbClr val="FFFFFF"/>
                </a:highlight>
                <a:latin typeface="Courier New" panose="02070309020205020404" pitchFamily="49" charset="0"/>
              </a:rPr>
              <a:t>+</a:t>
            </a:r>
            <a:r>
              <a:rPr lang="en-US" sz="1400" dirty="0">
                <a:solidFill>
                  <a:srgbClr val="FF0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r>
              <a:rPr lang="en-US" sz="1400" dirty="0">
                <a:solidFill>
                  <a:srgbClr val="000000"/>
                </a:solidFill>
                <a:highlight>
                  <a:srgbClr val="FFFFFF"/>
                </a:highlight>
                <a:latin typeface="Courier New" panose="02070309020205020404" pitchFamily="49" charset="0"/>
              </a:rPr>
              <a:t> </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i</a:t>
            </a:r>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return</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theSum</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4577920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TotalTime>
  <Words>2262</Words>
  <Application>Microsoft Office PowerPoint</Application>
  <PresentationFormat>On-screen Show (4:3)</PresentationFormat>
  <Paragraphs>320</Paragraphs>
  <Slides>24</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Consolas</vt:lpstr>
      <vt:lpstr>Courier New</vt:lpstr>
      <vt:lpstr>Office Theme</vt:lpstr>
      <vt:lpstr>Algorithm Analysis</vt:lpstr>
      <vt:lpstr>Announcement</vt:lpstr>
      <vt:lpstr>What algorithm is better?</vt:lpstr>
      <vt:lpstr>What Is Algorithm Analysis?</vt:lpstr>
      <vt:lpstr>What do we mean by computing resources?</vt:lpstr>
      <vt:lpstr>The problem with measuring execution time</vt:lpstr>
      <vt:lpstr>Runtime analysis</vt:lpstr>
      <vt:lpstr>Runtime analysis</vt:lpstr>
      <vt:lpstr>Order of magnitude function - Big-O Notation</vt:lpstr>
      <vt:lpstr>The number of operations of an algorithm will be dominated by its highest order polynomial term for large n</vt:lpstr>
      <vt:lpstr>The logarithmic function</vt:lpstr>
      <vt:lpstr>The exponential function</vt:lpstr>
      <vt:lpstr>Common order of growth (aka magnitude) functions</vt:lpstr>
      <vt:lpstr>Revisiting P and NP problems</vt:lpstr>
      <vt:lpstr>How does time complexity relate to code?</vt:lpstr>
      <vt:lpstr>Additional tools for running time analysis</vt:lpstr>
      <vt:lpstr>T(n)=n^2+2n-3 </vt:lpstr>
      <vt:lpstr>Performance of Python Data Structures</vt:lpstr>
      <vt:lpstr>Lists</vt:lpstr>
      <vt:lpstr>Test the performance of the pop operation on a list of known size</vt:lpstr>
      <vt:lpstr>Dictionaries (hashes)</vt:lpstr>
      <vt:lpstr>Test the performance of the contains operation on a list and a dictionary</vt:lpstr>
      <vt:lpstr>Summary </vt:lpstr>
      <vt:lpstr>References</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84</cp:revision>
  <dcterms:created xsi:type="dcterms:W3CDTF">2017-12-25T22:02:04Z</dcterms:created>
  <dcterms:modified xsi:type="dcterms:W3CDTF">2020-07-23T01:55:39Z</dcterms:modified>
</cp:coreProperties>
</file>